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handoutMasterIdLst>
    <p:handoutMasterId r:id="rId32"/>
  </p:handoutMasterIdLst>
  <p:sldIdLst>
    <p:sldId id="256" r:id="rId2"/>
    <p:sldId id="257" r:id="rId3"/>
    <p:sldId id="258" r:id="rId4"/>
    <p:sldId id="275" r:id="rId5"/>
    <p:sldId id="260" r:id="rId6"/>
    <p:sldId id="261" r:id="rId7"/>
    <p:sldId id="262" r:id="rId8"/>
    <p:sldId id="276" r:id="rId9"/>
    <p:sldId id="263" r:id="rId10"/>
    <p:sldId id="264" r:id="rId11"/>
    <p:sldId id="280" r:id="rId12"/>
    <p:sldId id="265" r:id="rId13"/>
    <p:sldId id="266" r:id="rId14"/>
    <p:sldId id="267" r:id="rId15"/>
    <p:sldId id="268" r:id="rId16"/>
    <p:sldId id="269" r:id="rId17"/>
    <p:sldId id="270" r:id="rId18"/>
    <p:sldId id="271" r:id="rId19"/>
    <p:sldId id="272" r:id="rId20"/>
    <p:sldId id="273" r:id="rId21"/>
    <p:sldId id="283" r:id="rId22"/>
    <p:sldId id="284" r:id="rId23"/>
    <p:sldId id="285" r:id="rId24"/>
    <p:sldId id="286" r:id="rId25"/>
    <p:sldId id="287" r:id="rId26"/>
    <p:sldId id="288" r:id="rId27"/>
    <p:sldId id="289" r:id="rId28"/>
    <p:sldId id="290" r:id="rId29"/>
    <p:sldId id="274"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orient="horz" pos="216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69012ECD-51FC-41F1-AA8D-1B2483CD663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4386" autoAdjust="0"/>
    <p:restoredTop sz="53647"/>
  </p:normalViewPr>
  <p:slideViewPr>
    <p:cSldViewPr snapToGrid="0">
      <p:cViewPr varScale="1">
        <p:scale>
          <a:sx n="39" d="100"/>
          <a:sy n="39" d="100"/>
        </p:scale>
        <p:origin x="2310" y="54"/>
      </p:cViewPr>
      <p:guideLst>
        <p:guide pos="3840"/>
        <p:guide orient="horz" pos="2160"/>
      </p:guideLst>
    </p:cSldViewPr>
  </p:slideViewPr>
  <p:notesTextViewPr>
    <p:cViewPr>
      <p:scale>
        <a:sx n="1" d="1"/>
        <a:sy n="1" d="1"/>
      </p:scale>
      <p:origin x="0" y="0"/>
    </p:cViewPr>
  </p:notesTextViewPr>
  <p:notesViewPr>
    <p:cSldViewPr snapToGrid="0">
      <p:cViewPr varScale="1">
        <p:scale>
          <a:sx n="63" d="100"/>
          <a:sy n="63" d="100"/>
        </p:scale>
        <p:origin x="2838" y="10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475077-A074-4E8C-B45E-964494945228}" type="datetimeFigureOut">
              <a:rPr lang="en-US"/>
              <a:t>10/18/2016</a:t>
            </a:fld>
            <a:endParaRP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DE4C80B-8910-445E-8D30-7A590951118B}" type="slidenum">
              <a:rPr/>
              <a:t>‹#›</a:t>
            </a:fld>
            <a:endParaRPr/>
          </a:p>
        </p:txBody>
      </p:sp>
    </p:spTree>
    <p:extLst>
      <p:ext uri="{BB962C8B-B14F-4D97-AF65-F5344CB8AC3E}">
        <p14:creationId xmlns:p14="http://schemas.microsoft.com/office/powerpoint/2010/main" val="162125406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A2B48A4-4B96-49F4-8C25-4C9D06114B2C}" type="datetimeFigureOut">
              <a:rPr lang="en-US"/>
              <a:t>10/18/2016</a:t>
            </a:fld>
            <a:endParaRP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400550"/>
            <a:ext cx="5486400" cy="3086100"/>
          </a:xfrm>
          <a:prstGeom prst="rect">
            <a:avLst/>
          </a:prstGeom>
        </p:spPr>
        <p:txBody>
          <a:bodyPr vert="horz" lIns="91440" tIns="45720" rIns="91440" bIns="45720" rtlCol="0"/>
          <a:lstStyle/>
          <a:p>
            <a:pPr lvl="0"/>
            <a:r>
              <a:rPr/>
              <a:t>Click to edit Master text styles</a:t>
            </a:r>
          </a:p>
          <a:p>
            <a:pPr lvl="1"/>
            <a:r>
              <a:rPr/>
              <a:t>Second level</a:t>
            </a:r>
          </a:p>
          <a:p>
            <a:pPr lvl="2"/>
            <a:r>
              <a:rPr/>
              <a:t>Third level</a:t>
            </a:r>
          </a:p>
          <a:p>
            <a:pPr lvl="3"/>
            <a:r>
              <a:rPr/>
              <a:t>Fourth level</a:t>
            </a:r>
          </a:p>
          <a:p>
            <a:pPr lvl="4"/>
            <a:r>
              <a:rPr/>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81F1E7-4EFD-4BFF-B438-FCD52FD36B17}" type="slidenum">
              <a:rPr/>
              <a:t>‹#›</a:t>
            </a:fld>
            <a:endParaRPr/>
          </a:p>
        </p:txBody>
      </p:sp>
    </p:spTree>
    <p:extLst>
      <p:ext uri="{BB962C8B-B14F-4D97-AF65-F5344CB8AC3E}">
        <p14:creationId xmlns:p14="http://schemas.microsoft.com/office/powerpoint/2010/main" val="4735619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Hi</a:t>
            </a:r>
            <a:r>
              <a:rPr lang="en-US" baseline="0" dirty="0" smtClean="0"/>
              <a:t> everyone, my name is Austin Boucinha and I am a third-year Nanotechnology Engineering student here at the University of Waterloo who is currently working as a lab and design team member on the Waterloo iGEM team.</a:t>
            </a:r>
          </a:p>
          <a:p>
            <a:endParaRPr lang="en-US" baseline="0" dirty="0" smtClean="0"/>
          </a:p>
          <a:p>
            <a:r>
              <a:rPr lang="en-US" dirty="0" smtClean="0"/>
              <a:t>Today, I’ll be talking to you all about synthetic biology,</a:t>
            </a:r>
            <a:r>
              <a:rPr lang="en-US" baseline="0" dirty="0" smtClean="0"/>
              <a:t> its key concepts, and how it relates to our lab here at Waterloo iGEM.</a:t>
            </a:r>
            <a:endParaRPr lang="en-US" dirty="0"/>
          </a:p>
        </p:txBody>
      </p:sp>
      <p:sp>
        <p:nvSpPr>
          <p:cNvPr id="4" name="Slide Number Placeholder 3"/>
          <p:cNvSpPr>
            <a:spLocks noGrp="1"/>
          </p:cNvSpPr>
          <p:nvPr>
            <p:ph type="sldNum" sz="quarter" idx="10"/>
          </p:nvPr>
        </p:nvSpPr>
        <p:spPr/>
        <p:txBody>
          <a:bodyPr/>
          <a:lstStyle/>
          <a:p>
            <a:fld id="{5D81F1E7-4EFD-4BFF-B438-FCD52FD36B17}" type="slidenum">
              <a:rPr lang="uk-UA" smtClean="0"/>
              <a:t>1</a:t>
            </a:fld>
            <a:endParaRPr lang="uk-UA"/>
          </a:p>
        </p:txBody>
      </p:sp>
    </p:spTree>
    <p:extLst>
      <p:ext uri="{BB962C8B-B14F-4D97-AF65-F5344CB8AC3E}">
        <p14:creationId xmlns:p14="http://schemas.microsoft.com/office/powerpoint/2010/main" val="20213140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Onto DNA sequencing!</a:t>
            </a:r>
          </a:p>
          <a:p>
            <a:endParaRPr lang="en-US" dirty="0" smtClean="0"/>
          </a:p>
          <a:p>
            <a:r>
              <a:rPr lang="en-US" dirty="0" smtClean="0"/>
              <a:t>In short, DNA sequencing is the determination of the order of nucleotide</a:t>
            </a:r>
            <a:r>
              <a:rPr lang="en-US" baseline="0" dirty="0" smtClean="0"/>
              <a:t> bases in a molecule of DNA. </a:t>
            </a:r>
          </a:p>
        </p:txBody>
      </p:sp>
      <p:sp>
        <p:nvSpPr>
          <p:cNvPr id="4" name="Slide Number Placeholder 3"/>
          <p:cNvSpPr>
            <a:spLocks noGrp="1"/>
          </p:cNvSpPr>
          <p:nvPr>
            <p:ph type="sldNum" sz="quarter" idx="10"/>
          </p:nvPr>
        </p:nvSpPr>
        <p:spPr/>
        <p:txBody>
          <a:bodyPr/>
          <a:lstStyle/>
          <a:p>
            <a:fld id="{5D81F1E7-4EFD-4BFF-B438-FCD52FD36B17}" type="slidenum">
              <a:rPr lang="uk-UA" smtClean="0"/>
              <a:t>10</a:t>
            </a:fld>
            <a:endParaRPr lang="uk-UA"/>
          </a:p>
        </p:txBody>
      </p:sp>
    </p:spTree>
    <p:extLst>
      <p:ext uri="{BB962C8B-B14F-4D97-AF65-F5344CB8AC3E}">
        <p14:creationId xmlns:p14="http://schemas.microsoft.com/office/powerpoint/2010/main" val="13112054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For those of you who are unaware, or who may need a brief refresher on the structure of DNA, this polymer is made up of four distinct nitrogenous bases (or nucleotides): guanine, cytosine, adenine, and thymine. </a:t>
            </a:r>
          </a:p>
          <a:p>
            <a:endParaRPr lang="en-US" baseline="0" dirty="0" smtClean="0"/>
          </a:p>
          <a:p>
            <a:r>
              <a:rPr lang="en-US" baseline="0" dirty="0" smtClean="0"/>
              <a:t>These bases are commonly referred to as G, C, A, and T respectively. </a:t>
            </a:r>
          </a:p>
          <a:p>
            <a:endParaRPr lang="en-US" baseline="0" dirty="0" smtClean="0"/>
          </a:p>
          <a:p>
            <a:r>
              <a:rPr lang="en-US" baseline="0" dirty="0" smtClean="0"/>
              <a:t>A always pairs up with T and G always pairs up with C</a:t>
            </a:r>
            <a:r>
              <a:rPr lang="en-US" baseline="0" dirty="0" smtClean="0"/>
              <a:t>.</a:t>
            </a:r>
          </a:p>
          <a:p>
            <a:endParaRPr lang="en-US" baseline="0" dirty="0" smtClean="0"/>
          </a:p>
          <a:p>
            <a:r>
              <a:rPr lang="en-US" baseline="0" dirty="0" smtClean="0"/>
              <a:t>Synthetic biologists make use of DNA sequencing in their research in several different ways. </a:t>
            </a:r>
          </a:p>
          <a:p>
            <a:endParaRPr lang="en-US" baseline="0" dirty="0" smtClean="0"/>
          </a:p>
          <a:p>
            <a:r>
              <a:rPr lang="en-US" baseline="0" dirty="0" smtClean="0"/>
              <a:t>First, large-scale genome sequencing efforts continue to provide a wealth of information on naturally occurring organisms. This information provides a rich substrate from which synthetic biologists can construct parts and devices.</a:t>
            </a:r>
          </a:p>
          <a:p>
            <a:endParaRPr lang="en-US" baseline="0" dirty="0" smtClean="0"/>
          </a:p>
          <a:p>
            <a:r>
              <a:rPr lang="en-US" baseline="0" dirty="0" smtClean="0"/>
              <a:t>Second, synthetic biologists can use DNA sequencing as a method of verifying that their engineered system was fabricated as originally intended.</a:t>
            </a:r>
          </a:p>
          <a:p>
            <a:endParaRPr lang="en-US" baseline="0" dirty="0" smtClean="0"/>
          </a:p>
          <a:p>
            <a:r>
              <a:rPr lang="en-US" baseline="0" dirty="0" smtClean="0"/>
              <a:t>Third, fast, cheap, and reliable sequencing can also facilitate rapid detection and identification of synthetic systems and organisms.</a:t>
            </a:r>
            <a:endParaRPr lang="en-US" dirty="0" smtClean="0"/>
          </a:p>
          <a:p>
            <a:endParaRPr lang="en-US" baseline="0" dirty="0" smtClean="0"/>
          </a:p>
        </p:txBody>
      </p:sp>
      <p:sp>
        <p:nvSpPr>
          <p:cNvPr id="4" name="Slide Number Placeholder 3"/>
          <p:cNvSpPr>
            <a:spLocks noGrp="1"/>
          </p:cNvSpPr>
          <p:nvPr>
            <p:ph type="sldNum" sz="quarter" idx="10"/>
          </p:nvPr>
        </p:nvSpPr>
        <p:spPr/>
        <p:txBody>
          <a:bodyPr/>
          <a:lstStyle/>
          <a:p>
            <a:fld id="{5D81F1E7-4EFD-4BFF-B438-FCD52FD36B17}" type="slidenum">
              <a:rPr lang="uk-UA" smtClean="0"/>
              <a:t>11</a:t>
            </a:fld>
            <a:endParaRPr lang="uk-UA"/>
          </a:p>
        </p:txBody>
      </p:sp>
    </p:spTree>
    <p:extLst>
      <p:ext uri="{BB962C8B-B14F-4D97-AF65-F5344CB8AC3E}">
        <p14:creationId xmlns:p14="http://schemas.microsoft.com/office/powerpoint/2010/main" val="18436369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Mathematical</a:t>
            </a:r>
            <a:r>
              <a:rPr lang="en-US" baseline="0" dirty="0" smtClean="0"/>
              <a:t> models inform the design of engineered biological systems by allowing synthetic biologists to better predict system behavior prior to fabrication.</a:t>
            </a:r>
          </a:p>
          <a:p>
            <a:endParaRPr lang="en-US" baseline="0" dirty="0" smtClean="0"/>
          </a:p>
          <a:p>
            <a:r>
              <a:rPr lang="en-US" baseline="0" dirty="0" smtClean="0"/>
              <a:t>It’s no surprise that synthetic biology will continue to benefit from better models of how biological molecules bind substrates and catalyze reactions, how DNA encodes the information needed to specify the cell, and how multi-component integrated systems behave</a:t>
            </a:r>
            <a:r>
              <a:rPr lang="en-US" baseline="0" dirty="0" smtClean="0"/>
              <a:t>.</a:t>
            </a:r>
          </a:p>
          <a:p>
            <a:endParaRPr lang="en-US" baseline="0" dirty="0" smtClean="0"/>
          </a:p>
          <a:p>
            <a:r>
              <a:rPr lang="en-US" dirty="0" smtClean="0"/>
              <a:t>During the recent rise of popularity</a:t>
            </a:r>
            <a:r>
              <a:rPr lang="en-US" baseline="0" dirty="0" smtClean="0"/>
              <a:t> with synthetic biology, multiscale models of gene regulatory networks have been developed that focus on synthetic biology applications.</a:t>
            </a:r>
          </a:p>
          <a:p>
            <a:endParaRPr lang="en-US" baseline="0" dirty="0" smtClean="0"/>
          </a:p>
          <a:p>
            <a:r>
              <a:rPr lang="en-US" baseline="0" dirty="0" smtClean="0"/>
              <a:t>Simulations have been created that model all </a:t>
            </a:r>
            <a:r>
              <a:rPr lang="en-US" baseline="0" dirty="0" err="1" smtClean="0"/>
              <a:t>biomolecular</a:t>
            </a:r>
            <a:r>
              <a:rPr lang="en-US" baseline="0" dirty="0" smtClean="0"/>
              <a:t> interactions in transcription, translation, regulation, and induction of gene regulatory networks, guiding the design of synthetic systems.</a:t>
            </a:r>
            <a:endParaRPr lang="en-US" dirty="0" smtClean="0"/>
          </a:p>
          <a:p>
            <a:endParaRPr lang="en-US" baseline="0" dirty="0" smtClean="0"/>
          </a:p>
        </p:txBody>
      </p:sp>
      <p:sp>
        <p:nvSpPr>
          <p:cNvPr id="4" name="Slide Number Placeholder 3"/>
          <p:cNvSpPr>
            <a:spLocks noGrp="1"/>
          </p:cNvSpPr>
          <p:nvPr>
            <p:ph type="sldNum" sz="quarter" idx="10"/>
          </p:nvPr>
        </p:nvSpPr>
        <p:spPr/>
        <p:txBody>
          <a:bodyPr/>
          <a:lstStyle/>
          <a:p>
            <a:fld id="{5D81F1E7-4EFD-4BFF-B438-FCD52FD36B17}" type="slidenum">
              <a:rPr lang="uk-UA" smtClean="0"/>
              <a:t>12</a:t>
            </a:fld>
            <a:endParaRPr lang="uk-UA"/>
          </a:p>
        </p:txBody>
      </p:sp>
    </p:spTree>
    <p:extLst>
      <p:ext uri="{BB962C8B-B14F-4D97-AF65-F5344CB8AC3E}">
        <p14:creationId xmlns:p14="http://schemas.microsoft.com/office/powerpoint/2010/main" val="6415108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before</a:t>
            </a:r>
            <a:r>
              <a:rPr lang="en-US" baseline="0" dirty="0" smtClean="0"/>
              <a:t> you guys head into the lab, there’s some genetic and laboratory theory that we’re going to need to get you all up to speed with.</a:t>
            </a:r>
          </a:p>
          <a:p>
            <a:endParaRPr lang="en-US" baseline="0" dirty="0" smtClean="0"/>
          </a:p>
          <a:p>
            <a:r>
              <a:rPr lang="en-US" baseline="0" dirty="0" smtClean="0"/>
              <a:t>There’s a lot of important information that we need to get through, so as always, if you have any questions, please let me know!</a:t>
            </a:r>
          </a:p>
        </p:txBody>
      </p:sp>
      <p:sp>
        <p:nvSpPr>
          <p:cNvPr id="4" name="Slide Number Placeholder 3"/>
          <p:cNvSpPr>
            <a:spLocks noGrp="1"/>
          </p:cNvSpPr>
          <p:nvPr>
            <p:ph type="sldNum" sz="quarter" idx="10"/>
          </p:nvPr>
        </p:nvSpPr>
        <p:spPr/>
        <p:txBody>
          <a:bodyPr/>
          <a:lstStyle/>
          <a:p>
            <a:fld id="{5D81F1E7-4EFD-4BFF-B438-FCD52FD36B17}" type="slidenum">
              <a:rPr lang="uk-UA" smtClean="0"/>
              <a:t>13</a:t>
            </a:fld>
            <a:endParaRPr lang="uk-UA"/>
          </a:p>
        </p:txBody>
      </p:sp>
    </p:spTree>
    <p:extLst>
      <p:ext uri="{BB962C8B-B14F-4D97-AF65-F5344CB8AC3E}">
        <p14:creationId xmlns:p14="http://schemas.microsoft.com/office/powerpoint/2010/main" val="16954395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Central Dogma of DNA</a:t>
            </a:r>
            <a:r>
              <a:rPr lang="en-US" baseline="0" dirty="0" smtClean="0"/>
              <a:t> refers to the process by which genetic code is transformed into functional protein complexes within a living system.</a:t>
            </a:r>
          </a:p>
          <a:p>
            <a:endParaRPr lang="en-US" baseline="0" dirty="0" smtClean="0"/>
          </a:p>
          <a:p>
            <a:r>
              <a:rPr lang="en-US" baseline="0" dirty="0" smtClean="0"/>
              <a:t>The first process of the central dogma is transcription. So if we imagine a gene sequence within the DNA strand that’s made up of A, T, C, and G as I mentioned before, a complex by the name of RNA polymerase will come along and will read the nucleotides on this gene from start to finish. </a:t>
            </a:r>
          </a:p>
          <a:p>
            <a:endParaRPr lang="en-US" baseline="0" dirty="0" smtClean="0"/>
          </a:p>
          <a:p>
            <a:r>
              <a:rPr lang="en-US" baseline="0" dirty="0" smtClean="0"/>
              <a:t>As the RNA polymerase travels across the gene sequence, it actually reads the code and produces a single-stranded sequence called mRNA which stands for ”messenger RNA”. </a:t>
            </a:r>
          </a:p>
          <a:p>
            <a:endParaRPr lang="en-US" baseline="0" dirty="0" smtClean="0"/>
          </a:p>
          <a:p>
            <a:r>
              <a:rPr lang="en-US" baseline="0" dirty="0" smtClean="0"/>
              <a:t>Once the RNA polymerase reaches the end of the genetic code on the DNA, it falls off, and the mRNA stand is fully formed.</a:t>
            </a:r>
          </a:p>
          <a:p>
            <a:endParaRPr lang="en-US" baseline="0" dirty="0" smtClean="0"/>
          </a:p>
          <a:p>
            <a:r>
              <a:rPr lang="en-US" baseline="0" dirty="0" smtClean="0"/>
              <a:t>The second process of the central dogma is initiated when the mRNA strand encounters another complex called the ribosome. </a:t>
            </a:r>
          </a:p>
          <a:p>
            <a:endParaRPr lang="en-US" baseline="0" dirty="0" smtClean="0"/>
          </a:p>
          <a:p>
            <a:r>
              <a:rPr lang="en-US" baseline="0" dirty="0" smtClean="0"/>
              <a:t>Similar to the process of transcription, the ribosome will bind to a location somewhere near the start of the mRNA sequence, called the ribosome binding site (RBS), and will travel to the correct stopping point, reading the genes in groups of three (called codons) which code for one of several amino acids. </a:t>
            </a:r>
          </a:p>
          <a:p>
            <a:endParaRPr lang="en-US" baseline="0" dirty="0" smtClean="0"/>
          </a:p>
          <a:p>
            <a:r>
              <a:rPr lang="en-US" baseline="0" dirty="0" smtClean="0"/>
              <a:t>After the ribosome reaches the end and falls off, the chain of amino acids is complete. </a:t>
            </a:r>
          </a:p>
          <a:p>
            <a:endParaRPr lang="en-US" baseline="0" dirty="0" smtClean="0"/>
          </a:p>
          <a:p>
            <a:r>
              <a:rPr lang="en-US" baseline="0" dirty="0" smtClean="0"/>
              <a:t>This entire step is known as translation.</a:t>
            </a:r>
          </a:p>
          <a:p>
            <a:endParaRPr lang="en-US" baseline="0" dirty="0" smtClean="0"/>
          </a:p>
          <a:p>
            <a:r>
              <a:rPr lang="en-US" baseline="0" dirty="0" smtClean="0"/>
              <a:t>After translation, the chain of amino acids will undergo a complex folding stage. </a:t>
            </a:r>
          </a:p>
          <a:p>
            <a:endParaRPr lang="en-US" baseline="0" dirty="0" smtClean="0"/>
          </a:p>
          <a:p>
            <a:r>
              <a:rPr lang="en-US" baseline="0" dirty="0" smtClean="0"/>
              <a:t>This folding step is caused directly by the amino acids and their chemical properties. </a:t>
            </a:r>
          </a:p>
          <a:p>
            <a:endParaRPr lang="en-US" baseline="0" dirty="0" smtClean="0"/>
          </a:p>
          <a:p>
            <a:r>
              <a:rPr lang="en-US" baseline="0" dirty="0" smtClean="0"/>
              <a:t>That is, their tendencies to form chemical bonds with other amino acids in the same chain and for these regions to then join together, etc.</a:t>
            </a:r>
          </a:p>
          <a:p>
            <a:endParaRPr lang="en-US" baseline="0" dirty="0" smtClean="0"/>
          </a:p>
          <a:p>
            <a:r>
              <a:rPr lang="en-US" baseline="0" dirty="0" smtClean="0"/>
              <a:t>At the end of all the folding, the final complex result is what we call a protein. And this protein can have very useful functions inside a living cell. </a:t>
            </a:r>
          </a:p>
          <a:p>
            <a:endParaRPr lang="en-US" baseline="0" dirty="0" smtClean="0"/>
          </a:p>
          <a:p>
            <a:r>
              <a:rPr lang="en-US" baseline="0" dirty="0" smtClean="0"/>
              <a:t>One example of a useful protein, and one that we actually use in our iGEM lab, is the green fluorescent protein (or GFP) for short. </a:t>
            </a:r>
          </a:p>
          <a:p>
            <a:endParaRPr lang="en-US" baseline="0" dirty="0" smtClean="0"/>
          </a:p>
          <a:p>
            <a:r>
              <a:rPr lang="en-US" baseline="0" dirty="0" smtClean="0"/>
              <a:t>With the correct wavelength of light in the ultra-violet range of the spectrum, the protein complex can be excited and will emit green light.</a:t>
            </a:r>
            <a:endParaRPr lang="en-US" dirty="0"/>
          </a:p>
        </p:txBody>
      </p:sp>
      <p:sp>
        <p:nvSpPr>
          <p:cNvPr id="4" name="Slide Number Placeholder 3"/>
          <p:cNvSpPr>
            <a:spLocks noGrp="1"/>
          </p:cNvSpPr>
          <p:nvPr>
            <p:ph type="sldNum" sz="quarter" idx="10"/>
          </p:nvPr>
        </p:nvSpPr>
        <p:spPr/>
        <p:txBody>
          <a:bodyPr/>
          <a:lstStyle/>
          <a:p>
            <a:fld id="{5D81F1E7-4EFD-4BFF-B438-FCD52FD36B17}" type="slidenum">
              <a:rPr lang="uk-UA" smtClean="0"/>
              <a:t>14</a:t>
            </a:fld>
            <a:endParaRPr lang="uk-UA"/>
          </a:p>
        </p:txBody>
      </p:sp>
    </p:spTree>
    <p:extLst>
      <p:ext uri="{BB962C8B-B14F-4D97-AF65-F5344CB8AC3E}">
        <p14:creationId xmlns:p14="http://schemas.microsoft.com/office/powerpoint/2010/main" val="10894394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One</a:t>
            </a:r>
            <a:r>
              <a:rPr lang="en-US" baseline="0" dirty="0" smtClean="0"/>
              <a:t> type of vector (genetic carrier) that we like to use in our lab, and that many other labs worldwide use as a staple because of its ease of use and versatility is the E. coli cell. </a:t>
            </a:r>
          </a:p>
          <a:p>
            <a:endParaRPr lang="en-US" baseline="0" dirty="0" smtClean="0"/>
          </a:p>
          <a:p>
            <a:r>
              <a:rPr lang="en-US" baseline="0" dirty="0" smtClean="0"/>
              <a:t>E. coli is a bacterium and as such, its </a:t>
            </a:r>
            <a:r>
              <a:rPr lang="en-US" baseline="0" dirty="0" err="1" smtClean="0"/>
              <a:t>chromasomal</a:t>
            </a:r>
            <a:r>
              <a:rPr lang="en-US" baseline="0" dirty="0" smtClean="0"/>
              <a:t> (main) DNA comes in the form of a large bunch within the cytosol of the cell. </a:t>
            </a:r>
          </a:p>
          <a:p>
            <a:endParaRPr lang="en-US" baseline="0" dirty="0" smtClean="0"/>
          </a:p>
          <a:p>
            <a:r>
              <a:rPr lang="en-US" baseline="0" dirty="0" smtClean="0"/>
              <a:t>Bacteria like E. coli may at times have small circular pieces of DNA hanging around in the cytosol as well. </a:t>
            </a:r>
          </a:p>
          <a:p>
            <a:endParaRPr lang="en-US" baseline="0" dirty="0" smtClean="0"/>
          </a:p>
          <a:p>
            <a:r>
              <a:rPr lang="en-US" baseline="0" dirty="0" smtClean="0"/>
              <a:t>These circular pieces of DNA are called plasmids, and this natural phenomenon is crucial for the success of modern synthetic biology.</a:t>
            </a:r>
          </a:p>
          <a:p>
            <a:endParaRPr lang="en-US" baseline="0" dirty="0" smtClean="0"/>
          </a:p>
          <a:p>
            <a:r>
              <a:rPr lang="en-US" baseline="0" dirty="0" smtClean="0"/>
              <a:t>Plasmids typically have three genetic domains in their ring structure: the origin of replication, the antibiotic resistance gene, and the gene of interest.</a:t>
            </a:r>
          </a:p>
          <a:p>
            <a:endParaRPr lang="en-US" baseline="0" dirty="0" smtClean="0"/>
          </a:p>
          <a:p>
            <a:r>
              <a:rPr lang="en-US" dirty="0" smtClean="0"/>
              <a:t>The origin of replication is the site</a:t>
            </a:r>
            <a:r>
              <a:rPr lang="en-US" baseline="0" dirty="0" smtClean="0"/>
              <a:t> of the plasmid responsible for self-replication. </a:t>
            </a:r>
          </a:p>
          <a:p>
            <a:endParaRPr lang="en-US" baseline="0" dirty="0" smtClean="0"/>
          </a:p>
          <a:p>
            <a:r>
              <a:rPr lang="en-US" baseline="0" dirty="0" smtClean="0"/>
              <a:t>If the plasmid DNA were to self-replicate (which is a function that DNA will do in general), it will use information from its origin of replication and from the </a:t>
            </a:r>
            <a:r>
              <a:rPr lang="en-US" baseline="0" dirty="0" err="1" smtClean="0"/>
              <a:t>chromasomal</a:t>
            </a:r>
            <a:r>
              <a:rPr lang="en-US" baseline="0" dirty="0" smtClean="0"/>
              <a:t> DNA of the bacterium in order to undergo self-replication.</a:t>
            </a:r>
          </a:p>
          <a:p>
            <a:endParaRPr lang="en-US" baseline="0" dirty="0" smtClean="0"/>
          </a:p>
          <a:p>
            <a:r>
              <a:rPr lang="en-US" baseline="0" dirty="0" smtClean="0"/>
              <a:t>The antibiotic resistance gene contains information that codes for the resistance of an antibiotic agent. </a:t>
            </a:r>
          </a:p>
          <a:p>
            <a:endParaRPr lang="en-US" baseline="0" dirty="0" smtClean="0"/>
          </a:p>
          <a:p>
            <a:r>
              <a:rPr lang="en-US" baseline="0" dirty="0" smtClean="0"/>
              <a:t>For a visual example, imagine if I were to prepare an agar plate (which is a plate of nutrients for cell growth) and have it doped with ampicillin, a type of antibiotic. If I were to plate E. coli cells on this agar plate, only cells that contain plasmids with the antibiotic resistance gene coding for ampicillin will survive.</a:t>
            </a:r>
          </a:p>
          <a:p>
            <a:endParaRPr lang="en-US" baseline="0" dirty="0" smtClean="0"/>
          </a:p>
          <a:p>
            <a:r>
              <a:rPr lang="en-US" baseline="0" dirty="0" smtClean="0"/>
              <a:t>The last important domain of plasmids is the gene of interest. From our previous example when discussing the central dogma of DNA, this could GFP. </a:t>
            </a:r>
          </a:p>
          <a:p>
            <a:endParaRPr lang="en-US" baseline="0" dirty="0" smtClean="0"/>
          </a:p>
          <a:p>
            <a:r>
              <a:rPr lang="en-US" baseline="0" dirty="0" smtClean="0"/>
              <a:t>Or it could be RFP, YFP, CFP, or any other gene that a researcher would be interested in studying.</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An interesting point on the origin of replication is that there is actually some competition that occurs between certain types of origins of replications within a bacterium, in which only one type of plasmid may dominate and continue to replicate and survive in the cell. For example, let’s say we have an E. coli cell that contains two types of plasmids, with one having the pMB1 origin of replication and a GFP gene of interest, and the other having the colE1 origin of replication with an RFP gene of interest. Since pMB1 and colE1 are too similar with regards to their genetic code, the cell will tend to favour one over the other, and only that one will survive and continue to replicate. This is an important point to consider when designing the plasmid that one wants to create and work with – something that all synthetic biologists do.</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Now that we understand what plasmids are, let’s say we want to conduct a study with them and investigate some genes of interest. Before we can do that, we need some way to ”edit” our ring of DNA. Turns out, there’s actually an existing method that uses “molecular scissors” to cut targeted locations on the plasmid. These “scissors” are referred to as restriction enzymes in the world of synthetic biology. The reason why restriction enzymes are so powerful is because they can target a specific sequence of DNA, and make an accurate incision at that point. Restriction enzymes allow synthetic biologists to extract a segment of DNA that they don’t want, and ligate (insert) a new DNA sequence that they do want.</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For a visual example, let’s look at two plasmids with two different genes of interest, but with the same restriction enzyme sites. It is possible for us to cleave these plasmids open and have their ends connect together to form a new plasmid with both genes of interest. (Use the example of EcoR1 with two arbitrary genes of interest).</a:t>
            </a:r>
          </a:p>
        </p:txBody>
      </p:sp>
      <p:sp>
        <p:nvSpPr>
          <p:cNvPr id="4" name="Slide Number Placeholder 3"/>
          <p:cNvSpPr>
            <a:spLocks noGrp="1"/>
          </p:cNvSpPr>
          <p:nvPr>
            <p:ph type="sldNum" sz="quarter" idx="10"/>
          </p:nvPr>
        </p:nvSpPr>
        <p:spPr/>
        <p:txBody>
          <a:bodyPr/>
          <a:lstStyle/>
          <a:p>
            <a:fld id="{5D81F1E7-4EFD-4BFF-B438-FCD52FD36B17}" type="slidenum">
              <a:rPr lang="uk-UA" smtClean="0"/>
              <a:t>15</a:t>
            </a:fld>
            <a:endParaRPr lang="uk-UA"/>
          </a:p>
        </p:txBody>
      </p:sp>
    </p:spTree>
    <p:extLst>
      <p:ext uri="{BB962C8B-B14F-4D97-AF65-F5344CB8AC3E}">
        <p14:creationId xmlns:p14="http://schemas.microsoft.com/office/powerpoint/2010/main" val="2961592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I mentioned earlier in my presentation, BioBricks were created to act as a standard for classifying</a:t>
            </a:r>
            <a:r>
              <a:rPr lang="en-US" baseline="0" dirty="0" smtClean="0"/>
              <a:t> and organizing plasmids in a universal way that any synthetic biologist can work with.</a:t>
            </a:r>
          </a:p>
          <a:p>
            <a:endParaRPr lang="en-US" baseline="0" dirty="0" smtClean="0"/>
          </a:p>
          <a:p>
            <a:r>
              <a:rPr lang="en-US" baseline="0" dirty="0" smtClean="0"/>
              <a:t>BioBricks are essentially just plasmids with a particular gene of interest, just like any other plasmid. However, the important difference between BioBricks and generic plasmids is the restriction enzymes that flank the gene of interest.</a:t>
            </a:r>
          </a:p>
          <a:p>
            <a:endParaRPr lang="en-US" baseline="0" dirty="0" smtClean="0"/>
          </a:p>
          <a:p>
            <a:r>
              <a:rPr lang="en-US" baseline="0" dirty="0" smtClean="0"/>
              <a:t>If we imagine a plasmid with some gene of interest, the left side will have the restriction enzyme sites EcoR1 (E) and Xba1 (X) and right side will have the sites Spe1 (S) and Pst1 (P). Having these particular restriction enzyme sites on the sides of the gene of interest allows us to make a cut at these locations, and then upon ligation, have the same restriction enzymes appear again in that same order for further testing.</a:t>
            </a:r>
          </a:p>
          <a:p>
            <a:endParaRPr lang="en-US" baseline="0" dirty="0" smtClean="0"/>
          </a:p>
          <a:p>
            <a:r>
              <a:rPr lang="en-US" baseline="0" dirty="0" smtClean="0"/>
              <a:t>(Use the example found in the fifth Waterloo iGEM Academy video)</a:t>
            </a:r>
          </a:p>
        </p:txBody>
      </p:sp>
      <p:sp>
        <p:nvSpPr>
          <p:cNvPr id="4" name="Slide Number Placeholder 3"/>
          <p:cNvSpPr>
            <a:spLocks noGrp="1"/>
          </p:cNvSpPr>
          <p:nvPr>
            <p:ph type="sldNum" sz="quarter" idx="10"/>
          </p:nvPr>
        </p:nvSpPr>
        <p:spPr/>
        <p:txBody>
          <a:bodyPr/>
          <a:lstStyle/>
          <a:p>
            <a:fld id="{5D81F1E7-4EFD-4BFF-B438-FCD52FD36B17}" type="slidenum">
              <a:rPr lang="uk-UA" smtClean="0"/>
              <a:t>16</a:t>
            </a:fld>
            <a:endParaRPr lang="uk-UA"/>
          </a:p>
        </p:txBody>
      </p:sp>
    </p:spTree>
    <p:extLst>
      <p:ext uri="{BB962C8B-B14F-4D97-AF65-F5344CB8AC3E}">
        <p14:creationId xmlns:p14="http://schemas.microsoft.com/office/powerpoint/2010/main" val="19317566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process where</a:t>
            </a:r>
            <a:r>
              <a:rPr lang="en-US" baseline="0" dirty="0" smtClean="0"/>
              <a:t> bacteria intake fragments of DNA and add it to their own genome is called transformation.</a:t>
            </a:r>
          </a:p>
          <a:p>
            <a:endParaRPr lang="en-US" baseline="0" dirty="0" smtClean="0"/>
          </a:p>
          <a:p>
            <a:r>
              <a:rPr lang="en-US" baseline="0" dirty="0" smtClean="0"/>
              <a:t>Now while certain strains of bacteria have a tendency to accept plasmids more naturally from other bacteria than others, E. coli is is one of those types of vectors that need to be made competent in order to take up DNA in a lab setting.</a:t>
            </a:r>
          </a:p>
          <a:p>
            <a:endParaRPr lang="en-US" baseline="0" dirty="0" smtClean="0"/>
          </a:p>
          <a:p>
            <a:r>
              <a:rPr lang="en-US" baseline="0" dirty="0" smtClean="0"/>
              <a:t>What do I mean when making the cell competent? Well, I’m not talking about the action of teaching the bacteria how to transform itself or anything like that, but what I mean is that we want to temporarily modify the cell membrane of E. coli so that it can better uptake the DNA. We can do this in the lab by first incubating our cells on ice in calcium chloride. This makes the cell membrane more permeable so during a heat shock, the cells will readily take up new DNA.</a:t>
            </a:r>
          </a:p>
          <a:p>
            <a:endParaRPr lang="en-US" baseline="0" dirty="0" smtClean="0"/>
          </a:p>
          <a:p>
            <a:r>
              <a:rPr lang="en-US" baseline="0" dirty="0" smtClean="0"/>
              <a:t>Once the cell absorbs the DNA and adds it to the genome, we now have a transformed cell. Yay!</a:t>
            </a:r>
            <a:endParaRPr lang="en-US" dirty="0"/>
          </a:p>
        </p:txBody>
      </p:sp>
      <p:sp>
        <p:nvSpPr>
          <p:cNvPr id="4" name="Slide Number Placeholder 3"/>
          <p:cNvSpPr>
            <a:spLocks noGrp="1"/>
          </p:cNvSpPr>
          <p:nvPr>
            <p:ph type="sldNum" sz="quarter" idx="10"/>
          </p:nvPr>
        </p:nvSpPr>
        <p:spPr/>
        <p:txBody>
          <a:bodyPr/>
          <a:lstStyle/>
          <a:p>
            <a:fld id="{5D81F1E7-4EFD-4BFF-B438-FCD52FD36B17}" type="slidenum">
              <a:rPr lang="uk-UA" smtClean="0"/>
              <a:t>17</a:t>
            </a:fld>
            <a:endParaRPr lang="uk-UA"/>
          </a:p>
        </p:txBody>
      </p:sp>
    </p:spTree>
    <p:extLst>
      <p:ext uri="{BB962C8B-B14F-4D97-AF65-F5344CB8AC3E}">
        <p14:creationId xmlns:p14="http://schemas.microsoft.com/office/powerpoint/2010/main" val="14173407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Plating cells is the last part of any cell</a:t>
            </a:r>
            <a:r>
              <a:rPr lang="en-US" baseline="0" dirty="0" smtClean="0"/>
              <a:t> transformation experiment. </a:t>
            </a:r>
          </a:p>
          <a:p>
            <a:endParaRPr lang="en-US" baseline="0" dirty="0" smtClean="0"/>
          </a:p>
          <a:p>
            <a:r>
              <a:rPr lang="en-US" baseline="0" dirty="0" smtClean="0"/>
              <a:t>In this stage, the cells have already been transformed and we are now ready to start farming colonies of cells on agar plates. </a:t>
            </a:r>
          </a:p>
          <a:p>
            <a:endParaRPr lang="en-US" baseline="0" dirty="0" smtClean="0"/>
          </a:p>
          <a:p>
            <a:r>
              <a:rPr lang="en-US" baseline="0" dirty="0" smtClean="0"/>
              <a:t>Using an aseptic technique, transformed cells are re-suspended from a clustered state and poured onto an agar plate that is doped with a particular antibiotic. The point of having the antibiotic is to ensure that the only cells that are growing on the plate are our transformed cells, since all other bacteria will (most likely) not have the antibiotic resistance gene necessary to survive.</a:t>
            </a:r>
          </a:p>
          <a:p>
            <a:endParaRPr lang="en-US" baseline="0" dirty="0" smtClean="0"/>
          </a:p>
          <a:p>
            <a:r>
              <a:rPr lang="en-US" baseline="0" dirty="0" smtClean="0"/>
              <a:t>After the cells are spread out on the agar plate, they are then grown overnight and colonies of cells are observed the next day. These cells can then be turned into frozen stock that can be saved for future synthetic biology experiments.</a:t>
            </a:r>
            <a:endParaRPr lang="en-US" dirty="0"/>
          </a:p>
        </p:txBody>
      </p:sp>
      <p:sp>
        <p:nvSpPr>
          <p:cNvPr id="4" name="Slide Number Placeholder 3"/>
          <p:cNvSpPr>
            <a:spLocks noGrp="1"/>
          </p:cNvSpPr>
          <p:nvPr>
            <p:ph type="sldNum" sz="quarter" idx="10"/>
          </p:nvPr>
        </p:nvSpPr>
        <p:spPr/>
        <p:txBody>
          <a:bodyPr/>
          <a:lstStyle/>
          <a:p>
            <a:fld id="{5D81F1E7-4EFD-4BFF-B438-FCD52FD36B17}" type="slidenum">
              <a:rPr lang="uk-UA" smtClean="0"/>
              <a:t>18</a:t>
            </a:fld>
            <a:endParaRPr lang="uk-UA"/>
          </a:p>
        </p:txBody>
      </p:sp>
    </p:spTree>
    <p:extLst>
      <p:ext uri="{BB962C8B-B14F-4D97-AF65-F5344CB8AC3E}">
        <p14:creationId xmlns:p14="http://schemas.microsoft.com/office/powerpoint/2010/main" val="5063428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Alright,</a:t>
            </a:r>
            <a:r>
              <a:rPr lang="en-US" baseline="0" dirty="0" smtClean="0"/>
              <a:t> now onto the really exciting material: the stuff that you guys will be working on in the iGEM lab for the next few days!</a:t>
            </a:r>
          </a:p>
          <a:p>
            <a:endParaRPr lang="en-US" baseline="0" dirty="0" smtClean="0"/>
          </a:p>
          <a:p>
            <a:r>
              <a:rPr lang="en-US" baseline="0" dirty="0" smtClean="0"/>
              <a:t>So your experiment will start today and will run until Thursday.</a:t>
            </a:r>
          </a:p>
          <a:p>
            <a:endParaRPr lang="en-US" baseline="0" dirty="0" smtClean="0"/>
          </a:p>
          <a:p>
            <a:r>
              <a:rPr lang="en-US" baseline="0" dirty="0" smtClean="0"/>
              <a:t>On Day 1, you are all going to take an insert DNA and a vector and will ligate them with an overnight incubation period.</a:t>
            </a:r>
          </a:p>
          <a:p>
            <a:endParaRPr lang="en-US" baseline="0" dirty="0" smtClean="0"/>
          </a:p>
          <a:p>
            <a:r>
              <a:rPr lang="en-US" baseline="0" dirty="0" smtClean="0"/>
              <a:t>On Day 2, you then take a gene promoter called DH5alpha and will transform your cells with this DNA. You then plate the transformed cells onto agar and leave them to incubate overnight.</a:t>
            </a:r>
          </a:p>
          <a:p>
            <a:endParaRPr lang="en-US" baseline="0" dirty="0" smtClean="0"/>
          </a:p>
          <a:p>
            <a:r>
              <a:rPr lang="en-US" baseline="0" dirty="0" smtClean="0"/>
              <a:t>On Day 3, the final day, you will inoculate the transformed cells and centrifuge them to see if your cell transformation worked.</a:t>
            </a:r>
          </a:p>
          <a:p>
            <a:endParaRPr lang="en-US" baseline="0" dirty="0" smtClean="0"/>
          </a:p>
          <a:p>
            <a:r>
              <a:rPr lang="en-US" baseline="0" dirty="0" smtClean="0"/>
              <a:t>Are there any specific questions that you guys have about the experiment? Just know that me and the other iGEM members will be around to help you guys out if you need it, so this is by no means your last chance to ask some questions on clarification or to learn new things.</a:t>
            </a:r>
          </a:p>
        </p:txBody>
      </p:sp>
      <p:sp>
        <p:nvSpPr>
          <p:cNvPr id="4" name="Slide Number Placeholder 3"/>
          <p:cNvSpPr>
            <a:spLocks noGrp="1"/>
          </p:cNvSpPr>
          <p:nvPr>
            <p:ph type="sldNum" sz="quarter" idx="10"/>
          </p:nvPr>
        </p:nvSpPr>
        <p:spPr/>
        <p:txBody>
          <a:bodyPr/>
          <a:lstStyle/>
          <a:p>
            <a:fld id="{5D81F1E7-4EFD-4BFF-B438-FCD52FD36B17}" type="slidenum">
              <a:rPr lang="uk-UA" smtClean="0"/>
              <a:t>19</a:t>
            </a:fld>
            <a:endParaRPr lang="uk-UA"/>
          </a:p>
        </p:txBody>
      </p:sp>
    </p:spTree>
    <p:extLst>
      <p:ext uri="{BB962C8B-B14F-4D97-AF65-F5344CB8AC3E}">
        <p14:creationId xmlns:p14="http://schemas.microsoft.com/office/powerpoint/2010/main" val="19680463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We’re going</a:t>
            </a:r>
            <a:r>
              <a:rPr lang="en-US" baseline="0" dirty="0" smtClean="0"/>
              <a:t> to start this seminar with a brief overview of synthetic biology, including its definition and its history in the world of science and engineering.</a:t>
            </a:r>
          </a:p>
          <a:p>
            <a:endParaRPr lang="en-US" baseline="0" dirty="0" smtClean="0"/>
          </a:p>
          <a:p>
            <a:r>
              <a:rPr lang="en-US" baseline="0" dirty="0" smtClean="0"/>
              <a:t>We’ll then discuss some of the important perspectives that scientists and engineers have towards synthetic biology and how these viewpoints are dynamically shaping this relatively new field of biology.</a:t>
            </a:r>
          </a:p>
          <a:p>
            <a:endParaRPr lang="en-US" baseline="0" dirty="0" smtClean="0"/>
          </a:p>
          <a:p>
            <a:r>
              <a:rPr lang="en-US" baseline="0" dirty="0" smtClean="0"/>
              <a:t>Next up, I’ll talk about some of the technologies and tools that synthetic biologists use in their lab work in order to conduct the awesome work that they do.</a:t>
            </a:r>
          </a:p>
          <a:p>
            <a:endParaRPr lang="en-US" baseline="0" dirty="0" smtClean="0"/>
          </a:p>
          <a:p>
            <a:r>
              <a:rPr lang="en-US" baseline="0" dirty="0" smtClean="0"/>
              <a:t>After that, we’ll look at some basic biochemical lab concepts that you may or may not have covered in your courses up to this point and that you will need for your experiment over these next few days.</a:t>
            </a:r>
          </a:p>
          <a:p>
            <a:endParaRPr lang="en-US" baseline="0" dirty="0" smtClean="0"/>
          </a:p>
          <a:p>
            <a:r>
              <a:rPr lang="en-US" baseline="0" dirty="0" smtClean="0"/>
              <a:t>Once we get all the important theory out of the way, I’ll give you all an overview of the experiment that you’ll be covering at the Waterloo iGEM lab.</a:t>
            </a:r>
          </a:p>
          <a:p>
            <a:endParaRPr lang="en-US" baseline="0" dirty="0" smtClean="0"/>
          </a:p>
          <a:p>
            <a:r>
              <a:rPr lang="en-US" baseline="0" dirty="0" smtClean="0"/>
              <a:t>I’ll then conclude my presentation by talking about the link between our work here at Waterloo iGEM with genetic manipulation and the world of synthetic biology.</a:t>
            </a:r>
          </a:p>
          <a:p>
            <a:endParaRPr lang="en-US" dirty="0"/>
          </a:p>
        </p:txBody>
      </p:sp>
      <p:sp>
        <p:nvSpPr>
          <p:cNvPr id="4" name="Slide Number Placeholder 3"/>
          <p:cNvSpPr>
            <a:spLocks noGrp="1"/>
          </p:cNvSpPr>
          <p:nvPr>
            <p:ph type="sldNum" sz="quarter" idx="10"/>
          </p:nvPr>
        </p:nvSpPr>
        <p:spPr/>
        <p:txBody>
          <a:bodyPr/>
          <a:lstStyle/>
          <a:p>
            <a:fld id="{5D81F1E7-4EFD-4BFF-B438-FCD52FD36B17}" type="slidenum">
              <a:rPr lang="uk-UA" smtClean="0"/>
              <a:t>2</a:t>
            </a:fld>
            <a:endParaRPr lang="uk-UA"/>
          </a:p>
        </p:txBody>
      </p:sp>
    </p:spTree>
    <p:extLst>
      <p:ext uri="{BB962C8B-B14F-4D97-AF65-F5344CB8AC3E}">
        <p14:creationId xmlns:p14="http://schemas.microsoft.com/office/powerpoint/2010/main" val="10294301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now</a:t>
            </a:r>
            <a:r>
              <a:rPr lang="en-US" baseline="0" dirty="0" smtClean="0"/>
              <a:t> that I’ve given you all the background information for your experiment here at Shad Valley Waterloo along with a primer on synthetic biology, you all must be wondering why genetic manipulation is so important to the field of synthetic biology.</a:t>
            </a:r>
          </a:p>
          <a:p>
            <a:endParaRPr lang="en-US" baseline="0" dirty="0" smtClean="0"/>
          </a:p>
          <a:p>
            <a:r>
              <a:rPr lang="en-US" baseline="0" dirty="0" smtClean="0"/>
              <a:t>The whole idea of synthetic biology is that we can take a system in nature that is either inefficient, or that does not express properties that humans would like to see, and then modify their genome directly to induce these changes.</a:t>
            </a:r>
          </a:p>
          <a:p>
            <a:endParaRPr lang="en-US" baseline="0" dirty="0" smtClean="0"/>
          </a:p>
          <a:p>
            <a:r>
              <a:rPr lang="en-US" baseline="0" dirty="0" smtClean="0"/>
              <a:t>And before modifying genetics in an accurate fashion became commonplace, it was a very expensive and tricky task to accomplish.</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You may have heard me hint earlier at how BioBricks were quite revolutionary to the field, and the reason that it changed the field so much is because it gave researchers a novel and easy-to-use system for which to conduct their experiments on. Researchers now longer needed to send design plans to a genetic technician to get working on for months at a time, but they could now do it in their own labs for way cheaper and with a lot of time saved.</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And the possibilities for genetic manipulation are endless. As you’ll see and hear throughout your time with us, there are many applications of synthetic biology that are continuing to crop up each year, and genetic manipulation is making these applications all the more possible.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So throughout today and for the future, I want you all to think about new and creative ways that we can use this technology for the sustainment and growth of human life and society. You are all the future scientists, engineers, mathematicians, and technologists of the world, and society will depend on you to do your best to make the world a better place. The resources are right there in front of you, all you need to do is reach out and seize that opportunity to make a difference.</a:t>
            </a:r>
          </a:p>
        </p:txBody>
      </p:sp>
      <p:sp>
        <p:nvSpPr>
          <p:cNvPr id="4" name="Slide Number Placeholder 3"/>
          <p:cNvSpPr>
            <a:spLocks noGrp="1"/>
          </p:cNvSpPr>
          <p:nvPr>
            <p:ph type="sldNum" sz="quarter" idx="10"/>
          </p:nvPr>
        </p:nvSpPr>
        <p:spPr/>
        <p:txBody>
          <a:bodyPr/>
          <a:lstStyle/>
          <a:p>
            <a:fld id="{5D81F1E7-4EFD-4BFF-B438-FCD52FD36B17}" type="slidenum">
              <a:rPr lang="uk-UA" smtClean="0"/>
              <a:t>20</a:t>
            </a:fld>
            <a:endParaRPr lang="uk-UA"/>
          </a:p>
        </p:txBody>
      </p:sp>
    </p:spTree>
    <p:extLst>
      <p:ext uri="{BB962C8B-B14F-4D97-AF65-F5344CB8AC3E}">
        <p14:creationId xmlns:p14="http://schemas.microsoft.com/office/powerpoint/2010/main" val="17273942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Shape 202"/>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r>
              <a:rPr lang="en-CA"/>
              <a:t>before we can get to the experiment we will have to go over some basic labsafety! I know this might be your millionth time hearing about an extinguisher but we have to do it always since each lab you visit has a different set-up</a:t>
            </a:r>
          </a:p>
        </p:txBody>
      </p:sp>
      <p:sp>
        <p:nvSpPr>
          <p:cNvPr id="203" name="Shape 20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222752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Shape 208"/>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r>
              <a:rPr lang="en-CA"/>
              <a:t>explain why safety is imporant...pathogenic...to you and to waht you are researching as well goes both ways...chemical solutions anything that is toxis to in ahle to touch...also with microbiolgy labs a lot of open falmes are used therefore you have to know how to use a bunsen burner..has everone used one before?</a:t>
            </a:r>
          </a:p>
        </p:txBody>
      </p:sp>
      <p:sp>
        <p:nvSpPr>
          <p:cNvPr id="209" name="Shape 20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83309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Shape 21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6" name="Shape 21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r>
              <a:rPr lang="en-CA" dirty="0" err="1"/>
              <a:t>expain</a:t>
            </a:r>
            <a:r>
              <a:rPr lang="en-CA" dirty="0"/>
              <a:t> what they are and what they are wearing!</a:t>
            </a:r>
          </a:p>
        </p:txBody>
      </p:sp>
    </p:spTree>
    <p:extLst>
      <p:ext uri="{BB962C8B-B14F-4D97-AF65-F5344CB8AC3E}">
        <p14:creationId xmlns:p14="http://schemas.microsoft.com/office/powerpoint/2010/main" val="16013644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Shape 22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3" name="Shape 22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r>
              <a:rPr lang="en-CA"/>
              <a:t>explain basic safey..</a:t>
            </a:r>
          </a:p>
        </p:txBody>
      </p:sp>
    </p:spTree>
    <p:extLst>
      <p:ext uri="{BB962C8B-B14F-4D97-AF65-F5344CB8AC3E}">
        <p14:creationId xmlns:p14="http://schemas.microsoft.com/office/powerpoint/2010/main" val="18110447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Shape 22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0" name="Shape 23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r>
              <a:rPr lang="en-CA"/>
              <a:t>explain</a:t>
            </a:r>
          </a:p>
        </p:txBody>
      </p:sp>
    </p:spTree>
    <p:extLst>
      <p:ext uri="{BB962C8B-B14F-4D97-AF65-F5344CB8AC3E}">
        <p14:creationId xmlns:p14="http://schemas.microsoft.com/office/powerpoint/2010/main" val="847630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Shape 23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7" name="Shape 23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r>
              <a:rPr lang="en-CA"/>
              <a:t>these are a list of some of the things you will be using..</a:t>
            </a:r>
          </a:p>
        </p:txBody>
      </p:sp>
    </p:spTree>
    <p:extLst>
      <p:ext uri="{BB962C8B-B14F-4D97-AF65-F5344CB8AC3E}">
        <p14:creationId xmlns:p14="http://schemas.microsoft.com/office/powerpoint/2010/main" val="9749911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Shape 24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46" name="Shape 24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28600">
              <a:spcBef>
                <a:spcPts val="0"/>
              </a:spcBef>
              <a:buChar char="-"/>
            </a:pPr>
            <a:r>
              <a:rPr lang="en-CA"/>
              <a:t>take pics on monday of lab waste places</a:t>
            </a:r>
          </a:p>
        </p:txBody>
      </p:sp>
    </p:spTree>
    <p:extLst>
      <p:ext uri="{BB962C8B-B14F-4D97-AF65-F5344CB8AC3E}">
        <p14:creationId xmlns:p14="http://schemas.microsoft.com/office/powerpoint/2010/main" val="4299010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Shape 25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53" name="Shape 25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14696097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Thanks</a:t>
            </a:r>
            <a:r>
              <a:rPr lang="en-US" baseline="0" dirty="0" smtClean="0"/>
              <a:t> guys for listening to my presentation. This was my first major science presentation to high school students, so I hope that it wasn't too shabby </a:t>
            </a:r>
            <a:r>
              <a:rPr lang="en-US" baseline="0" dirty="0" err="1" smtClean="0"/>
              <a:t>haha</a:t>
            </a:r>
            <a:r>
              <a:rPr lang="en-US" baseline="0" dirty="0" smtClean="0"/>
              <a:t>. </a:t>
            </a:r>
          </a:p>
          <a:p>
            <a:endParaRPr lang="en-US" baseline="0" dirty="0" smtClean="0"/>
          </a:p>
          <a:p>
            <a:r>
              <a:rPr lang="en-US" baseline="0" dirty="0" smtClean="0"/>
              <a:t>I do have future plans go to into teacher's college and become a high school teacher, so I'd definitely appreciate any feedback that you guys have for me.</a:t>
            </a:r>
          </a:p>
          <a:p>
            <a:endParaRPr lang="en-US" baseline="0" dirty="0" smtClean="0"/>
          </a:p>
          <a:p>
            <a:r>
              <a:rPr lang="en-US" baseline="0" dirty="0" smtClean="0"/>
              <a:t>Are there any questions, comments or concerns?</a:t>
            </a:r>
          </a:p>
        </p:txBody>
      </p:sp>
      <p:sp>
        <p:nvSpPr>
          <p:cNvPr id="4" name="Slide Number Placeholder 3"/>
          <p:cNvSpPr>
            <a:spLocks noGrp="1"/>
          </p:cNvSpPr>
          <p:nvPr>
            <p:ph type="sldNum" sz="quarter" idx="10"/>
          </p:nvPr>
        </p:nvSpPr>
        <p:spPr/>
        <p:txBody>
          <a:bodyPr/>
          <a:lstStyle/>
          <a:p>
            <a:fld id="{5D81F1E7-4EFD-4BFF-B438-FCD52FD36B17}" type="slidenum">
              <a:rPr lang="uk-UA" smtClean="0"/>
              <a:t>29</a:t>
            </a:fld>
            <a:endParaRPr lang="uk-UA"/>
          </a:p>
        </p:txBody>
      </p:sp>
    </p:spTree>
    <p:extLst>
      <p:ext uri="{BB962C8B-B14F-4D97-AF65-F5344CB8AC3E}">
        <p14:creationId xmlns:p14="http://schemas.microsoft.com/office/powerpoint/2010/main" val="18758591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it currently</a:t>
            </a:r>
            <a:r>
              <a:rPr lang="en-US" baseline="0" dirty="0" smtClean="0"/>
              <a:t> stands, with synthetic biology being a relatively new field of science, there is still much discussion and debate that goes on between scientists, engineers, and even politicians and those in social science with regards to which definition can encompass everything about the field.</a:t>
            </a:r>
          </a:p>
          <a:p>
            <a:endParaRPr lang="en-US" baseline="0" dirty="0" smtClean="0"/>
          </a:p>
          <a:p>
            <a:r>
              <a:rPr lang="en-US" baseline="0" dirty="0" smtClean="0"/>
              <a:t>A simple way of saying it is that synthetic biology is an interdisciplinary branch of biological science and engineering. </a:t>
            </a:r>
          </a:p>
          <a:p>
            <a:endParaRPr lang="en-US" baseline="0" dirty="0" smtClean="0"/>
          </a:p>
          <a:p>
            <a:r>
              <a:rPr lang="en-US" baseline="0" dirty="0" smtClean="0"/>
              <a:t>That is, it is the field where biology and engineering design meet. </a:t>
            </a:r>
          </a:p>
          <a:p>
            <a:endParaRPr lang="en-US" baseline="0" dirty="0" smtClean="0"/>
          </a:p>
          <a:p>
            <a:r>
              <a:rPr lang="en-US" baseline="0" dirty="0" smtClean="0"/>
              <a:t>The domain of synthetic biology combines various disciplines of science and engineering such as biotechnology, evolutionary biology, molecular biology, systems biology, biophysics, computer engineering, and genetic engineering.</a:t>
            </a:r>
            <a:endParaRPr lang="en-US" dirty="0"/>
          </a:p>
        </p:txBody>
      </p:sp>
      <p:sp>
        <p:nvSpPr>
          <p:cNvPr id="4" name="Slide Number Placeholder 3"/>
          <p:cNvSpPr>
            <a:spLocks noGrp="1"/>
          </p:cNvSpPr>
          <p:nvPr>
            <p:ph type="sldNum" sz="quarter" idx="10"/>
          </p:nvPr>
        </p:nvSpPr>
        <p:spPr/>
        <p:txBody>
          <a:bodyPr/>
          <a:lstStyle/>
          <a:p>
            <a:fld id="{5D81F1E7-4EFD-4BFF-B438-FCD52FD36B17}" type="slidenum">
              <a:rPr lang="uk-UA" smtClean="0"/>
              <a:t>3</a:t>
            </a:fld>
            <a:endParaRPr lang="uk-UA"/>
          </a:p>
        </p:txBody>
      </p:sp>
    </p:spTree>
    <p:extLst>
      <p:ext uri="{BB962C8B-B14F-4D97-AF65-F5344CB8AC3E}">
        <p14:creationId xmlns:p14="http://schemas.microsoft.com/office/powerpoint/2010/main" val="19195288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Before we get into discussing</a:t>
            </a:r>
            <a:r>
              <a:rPr lang="en-US" baseline="0" dirty="0" smtClean="0"/>
              <a:t> the tools that researchers use when conducting studies on synthetic biology, its important that we talk about the perspectives that scientists and engineers have when approaching this relatively new field. </a:t>
            </a:r>
          </a:p>
          <a:p>
            <a:endParaRPr lang="en-US" baseline="0" dirty="0" smtClean="0"/>
          </a:p>
          <a:p>
            <a:r>
              <a:rPr lang="en-US" baseline="0" dirty="0" smtClean="0"/>
              <a:t>Simply put, a scientist is someone who uses the scientific method to acquire knowledge of the world around us and construct theories based off this information as to how things around us work.</a:t>
            </a:r>
          </a:p>
          <a:p>
            <a:endParaRPr lang="en-US" baseline="0" dirty="0" smtClean="0"/>
          </a:p>
          <a:p>
            <a:r>
              <a:rPr lang="en-US" baseline="0" dirty="0" smtClean="0"/>
              <a:t>An engineer on the other hand is someone who applies scientific discoveries and their applications to solve real world problems to meet human needs and improve the quality of our lives.</a:t>
            </a:r>
          </a:p>
          <a:p>
            <a:endParaRPr lang="en-US" baseline="0" dirty="0" smtClean="0"/>
          </a:p>
          <a:p>
            <a:r>
              <a:rPr lang="en-US" dirty="0" smtClean="0"/>
              <a:t>In our case with synthetic biology,</a:t>
            </a:r>
            <a:r>
              <a:rPr lang="en-US" baseline="0" dirty="0" smtClean="0"/>
              <a:t> scientists view the field of synthetic biology as one with a lot of room to grow and develop as a new field. </a:t>
            </a:r>
          </a:p>
          <a:p>
            <a:endParaRPr lang="en-US" baseline="0" dirty="0" smtClean="0"/>
          </a:p>
          <a:p>
            <a:r>
              <a:rPr lang="en-US" baseline="0" dirty="0" smtClean="0"/>
              <a:t>As such, scientists are continuously investigating nature in order to acquire new information of existing processes that researchers can take advantage of through system design and subsequent manipulation. </a:t>
            </a:r>
          </a:p>
          <a:p>
            <a:endParaRPr lang="en-US" baseline="0" dirty="0" smtClean="0"/>
          </a:p>
          <a:p>
            <a:r>
              <a:rPr lang="en-US" baseline="0" dirty="0" smtClean="0"/>
              <a:t>Engineers however view synthetic biology as a new type of technology. </a:t>
            </a:r>
          </a:p>
          <a:p>
            <a:endParaRPr lang="en-US" baseline="0" dirty="0" smtClean="0"/>
          </a:p>
          <a:p>
            <a:r>
              <a:rPr lang="en-US" baseline="0" dirty="0" smtClean="0"/>
              <a:t>More specifically, they see synthetic biology as something that includes the broad redefinition and expansion of biotechnology, with the ultimate goals of being able to design and build engineered biological systems that can carry out multiple tasks. </a:t>
            </a:r>
          </a:p>
          <a:p>
            <a:endParaRPr lang="en-US" baseline="0" dirty="0" smtClean="0"/>
          </a:p>
          <a:p>
            <a:r>
              <a:rPr lang="en-US" baseline="0" dirty="0" smtClean="0"/>
              <a:t>Some of these tasks include information processing, chemical manipulation, material and structural fabrication, energy and food production, and the maintenance and enhancement of human health and the environment.</a:t>
            </a:r>
          </a:p>
        </p:txBody>
      </p:sp>
      <p:sp>
        <p:nvSpPr>
          <p:cNvPr id="4" name="Slide Number Placeholder 3"/>
          <p:cNvSpPr>
            <a:spLocks noGrp="1"/>
          </p:cNvSpPr>
          <p:nvPr>
            <p:ph type="sldNum" sz="quarter" idx="10"/>
          </p:nvPr>
        </p:nvSpPr>
        <p:spPr/>
        <p:txBody>
          <a:bodyPr/>
          <a:lstStyle/>
          <a:p>
            <a:fld id="{5D81F1E7-4EFD-4BFF-B438-FCD52FD36B17}" type="slidenum">
              <a:rPr lang="uk-UA" smtClean="0"/>
              <a:t>4</a:t>
            </a:fld>
            <a:endParaRPr lang="uk-UA"/>
          </a:p>
        </p:txBody>
      </p:sp>
    </p:spTree>
    <p:extLst>
      <p:ext uri="{BB962C8B-B14F-4D97-AF65-F5344CB8AC3E}">
        <p14:creationId xmlns:p14="http://schemas.microsoft.com/office/powerpoint/2010/main" val="10516516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an important question that I’m sure you’re all wondering is</a:t>
            </a:r>
            <a:r>
              <a:rPr lang="en-US" baseline="0" dirty="0" smtClean="0"/>
              <a:t>: how is this all possible? </a:t>
            </a:r>
          </a:p>
          <a:p>
            <a:endParaRPr lang="en-US" baseline="0" dirty="0" smtClean="0"/>
          </a:p>
          <a:p>
            <a:r>
              <a:rPr lang="en-US" baseline="0" dirty="0" smtClean="0"/>
              <a:t>What are some tools that allow scientists to conduct research on the field, and that enable engineers to use synthetic biology as a technology to support the greater good?</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5D81F1E7-4EFD-4BFF-B438-FCD52FD36B17}" type="slidenum">
              <a:rPr lang="uk-UA" smtClean="0"/>
              <a:t>5</a:t>
            </a:fld>
            <a:endParaRPr lang="uk-UA"/>
          </a:p>
        </p:txBody>
      </p:sp>
    </p:spTree>
    <p:extLst>
      <p:ext uri="{BB962C8B-B14F-4D97-AF65-F5344CB8AC3E}">
        <p14:creationId xmlns:p14="http://schemas.microsoft.com/office/powerpoint/2010/main" val="5910347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there</a:t>
            </a:r>
            <a:r>
              <a:rPr lang="en-US" baseline="0" dirty="0" smtClean="0"/>
              <a:t> are several key enabling technologies that are critical to the success and continuing growth of the field of synthetic biology.</a:t>
            </a:r>
          </a:p>
          <a:p>
            <a:endParaRPr lang="en-US" baseline="0" dirty="0" smtClean="0"/>
          </a:p>
          <a:p>
            <a:r>
              <a:rPr lang="en-US" baseline="0" dirty="0" smtClean="0"/>
              <a:t>The key concepts include a robust method for the standardization of biological parts and hierarchical abstraction to permit using these parts in increasingly complex synthetic systems.</a:t>
            </a:r>
          </a:p>
          <a:p>
            <a:endParaRPr lang="en-US" baseline="0" dirty="0" smtClean="0"/>
          </a:p>
          <a:p>
            <a:r>
              <a:rPr lang="en-US" baseline="0" dirty="0" smtClean="0"/>
              <a:t>This standardization is improved over the course of time through the innovation of basic technologies such as reading and writing (or sequencing and fabricating) DNA, which are both improving in price and performance at an exponential rate.</a:t>
            </a:r>
          </a:p>
          <a:p>
            <a:endParaRPr lang="en-US" baseline="0" dirty="0" smtClean="0"/>
          </a:p>
          <a:p>
            <a:r>
              <a:rPr lang="en-US" baseline="0" dirty="0" smtClean="0"/>
              <a:t>Accurate modelling through mathematics and computer-aided-design (CAD) has also helped greatly in advancing synthetic biology, as I’ll talk about in a bit.</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5D81F1E7-4EFD-4BFF-B438-FCD52FD36B17}" type="slidenum">
              <a:rPr lang="uk-UA" smtClean="0"/>
              <a:t>6</a:t>
            </a:fld>
            <a:endParaRPr lang="uk-UA"/>
          </a:p>
        </p:txBody>
      </p:sp>
    </p:spTree>
    <p:extLst>
      <p:ext uri="{BB962C8B-B14F-4D97-AF65-F5344CB8AC3E}">
        <p14:creationId xmlns:p14="http://schemas.microsoft.com/office/powerpoint/2010/main" val="6070250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first,</a:t>
            </a:r>
            <a:r>
              <a:rPr lang="en-US" baseline="0" dirty="0" smtClean="0"/>
              <a:t> let’s talk about standardized DNA design and why it’s important to synthetic biology.</a:t>
            </a:r>
            <a:endParaRPr lang="en-US" dirty="0" smtClean="0"/>
          </a:p>
        </p:txBody>
      </p:sp>
      <p:sp>
        <p:nvSpPr>
          <p:cNvPr id="4" name="Slide Number Placeholder 3"/>
          <p:cNvSpPr>
            <a:spLocks noGrp="1"/>
          </p:cNvSpPr>
          <p:nvPr>
            <p:ph type="sldNum" sz="quarter" idx="10"/>
          </p:nvPr>
        </p:nvSpPr>
        <p:spPr/>
        <p:txBody>
          <a:bodyPr/>
          <a:lstStyle/>
          <a:p>
            <a:fld id="{5D81F1E7-4EFD-4BFF-B438-FCD52FD36B17}" type="slidenum">
              <a:rPr lang="uk-UA" smtClean="0"/>
              <a:t>7</a:t>
            </a:fld>
            <a:endParaRPr lang="uk-UA"/>
          </a:p>
        </p:txBody>
      </p:sp>
    </p:spTree>
    <p:extLst>
      <p:ext uri="{BB962C8B-B14F-4D97-AF65-F5344CB8AC3E}">
        <p14:creationId xmlns:p14="http://schemas.microsoft.com/office/powerpoint/2010/main" val="20629309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Currently, the most widely used system for standardized DNA components</a:t>
            </a:r>
            <a:r>
              <a:rPr lang="en-US" baseline="0" dirty="0" smtClean="0"/>
              <a:t> are </a:t>
            </a:r>
            <a:r>
              <a:rPr lang="en-US" baseline="0" dirty="0" err="1" smtClean="0"/>
              <a:t>BioBrick</a:t>
            </a:r>
            <a:r>
              <a:rPr lang="en-US" baseline="0" dirty="0" smtClean="0"/>
              <a:t> plasmids, invented by a former MIT synthetic biologist researcher Tom Knight in 2003.</a:t>
            </a:r>
          </a:p>
          <a:p>
            <a:endParaRPr lang="en-US" baseline="0" dirty="0" smtClean="0"/>
          </a:p>
          <a:p>
            <a:r>
              <a:rPr lang="en-US" baseline="0" dirty="0" err="1" smtClean="0"/>
              <a:t>BioBricks</a:t>
            </a:r>
            <a:r>
              <a:rPr lang="en-US" baseline="0" dirty="0" smtClean="0"/>
              <a:t> use a novel format to organize plasmids by the genetic information that they contain in their nitrogenous bases</a:t>
            </a:r>
            <a:r>
              <a:rPr lang="is-IS" baseline="0" dirty="0" smtClean="0"/>
              <a:t>…I’ll talk more </a:t>
            </a:r>
            <a:r>
              <a:rPr lang="is-IS" baseline="0" smtClean="0"/>
              <a:t>about plasmids and BioBricks </a:t>
            </a:r>
            <a:r>
              <a:rPr lang="is-IS" baseline="0" dirty="0" smtClean="0"/>
              <a:t>later in my presentation.</a:t>
            </a:r>
          </a:p>
          <a:p>
            <a:endParaRPr lang="is-IS" baseline="0" dirty="0" smtClean="0"/>
          </a:p>
          <a:p>
            <a:r>
              <a:rPr lang="is-IS" baseline="0" dirty="0" smtClean="0"/>
              <a:t>BioBricks are stored at the Registry of Standard Biological Parts in Cambridge, Massachusetts and the BioBrick standard system has been used, and is still used by thousands of students around the world in the international Genetically Engineered Machine (iGEM) competition.</a:t>
            </a:r>
          </a:p>
          <a:p>
            <a:endParaRPr lang="is-IS" baseline="0" dirty="0" smtClean="0"/>
          </a:p>
          <a:p>
            <a:r>
              <a:rPr lang="is-IS" baseline="0" dirty="0" smtClean="0"/>
              <a:t>Now, you might be wondering what the DNA design standard was before BioBricks made their way to the world stage. Historically, there was no precedent. </a:t>
            </a:r>
          </a:p>
          <a:p>
            <a:endParaRPr lang="is-IS" baseline="0" dirty="0" smtClean="0"/>
          </a:p>
          <a:p>
            <a:r>
              <a:rPr lang="en-US" baseline="0" dirty="0" smtClean="0"/>
              <a:t>The first attempt to create a list of standard biological parts was in 1996, by </a:t>
            </a:r>
            <a:r>
              <a:rPr lang="en-US" i="1" baseline="0" dirty="0" err="1" smtClean="0"/>
              <a:t>Rebatchouk</a:t>
            </a:r>
            <a:r>
              <a:rPr lang="en-US" i="1" baseline="0" dirty="0" smtClean="0"/>
              <a:t> et al</a:t>
            </a:r>
            <a:r>
              <a:rPr lang="en-US" i="0" baseline="0" dirty="0" smtClean="0"/>
              <a:t>. This team introduced a cloning strategy for the assembly of short DNA fragments. However, this early attempt was not widely recognized by the scientific research community at the time. </a:t>
            </a:r>
          </a:p>
          <a:p>
            <a:endParaRPr lang="en-US" i="0" baseline="0" dirty="0" smtClean="0"/>
          </a:p>
          <a:p>
            <a:r>
              <a:rPr lang="en-US" i="0" baseline="0" dirty="0" smtClean="0"/>
              <a:t>In 1999,  two researchers from the University of California at Berkeley, Adam Arkin and Drew </a:t>
            </a:r>
            <a:r>
              <a:rPr lang="en-US" i="0" baseline="0" dirty="0" err="1" smtClean="0"/>
              <a:t>Endy</a:t>
            </a:r>
            <a:r>
              <a:rPr lang="en-US" i="0" baseline="0" dirty="0" smtClean="0"/>
              <a:t> were working on a DARPA (Defense Advanced Research Projects Agency) project and realized that heterogeneous elements that made up a genetic circuit of their project’s design were lacking standards, so they proposed a list of standard biological parts. As you might have already guessed, just like the </a:t>
            </a:r>
            <a:r>
              <a:rPr lang="en-US" i="0" baseline="0" dirty="0" err="1" smtClean="0"/>
              <a:t>Rebatchouk</a:t>
            </a:r>
            <a:r>
              <a:rPr lang="en-US" i="0" baseline="0" dirty="0" smtClean="0"/>
              <a:t> group, their list was also not recognized by the scientific community at the time.</a:t>
            </a:r>
            <a:endParaRPr lang="is-IS" baseline="0" dirty="0" smtClean="0"/>
          </a:p>
        </p:txBody>
      </p:sp>
      <p:sp>
        <p:nvSpPr>
          <p:cNvPr id="4" name="Slide Number Placeholder 3"/>
          <p:cNvSpPr>
            <a:spLocks noGrp="1"/>
          </p:cNvSpPr>
          <p:nvPr>
            <p:ph type="sldNum" sz="quarter" idx="10"/>
          </p:nvPr>
        </p:nvSpPr>
        <p:spPr/>
        <p:txBody>
          <a:bodyPr/>
          <a:lstStyle/>
          <a:p>
            <a:fld id="{5D81F1E7-4EFD-4BFF-B438-FCD52FD36B17}" type="slidenum">
              <a:rPr lang="uk-UA" smtClean="0"/>
              <a:t>8</a:t>
            </a:fld>
            <a:endParaRPr lang="uk-UA"/>
          </a:p>
        </p:txBody>
      </p:sp>
    </p:spTree>
    <p:extLst>
      <p:ext uri="{BB962C8B-B14F-4D97-AF65-F5344CB8AC3E}">
        <p14:creationId xmlns:p14="http://schemas.microsoft.com/office/powerpoint/2010/main" val="20151240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Currently,</a:t>
            </a:r>
            <a:r>
              <a:rPr lang="en-US" baseline="0" dirty="0" smtClean="0"/>
              <a:t> one of the main forms of technology that has allowed synthetic biology to evolve up to the point of high research throughput is accurate and high-speed DNA synthesis. </a:t>
            </a:r>
          </a:p>
          <a:p>
            <a:endParaRPr lang="en-US" baseline="0" dirty="0" smtClean="0"/>
          </a:p>
          <a:p>
            <a:r>
              <a:rPr lang="en-US" baseline="0" dirty="0" smtClean="0"/>
              <a:t>Over the past few decades, there have </a:t>
            </a:r>
            <a:r>
              <a:rPr lang="en-US" baseline="0" dirty="0" smtClean="0"/>
              <a:t>been </a:t>
            </a:r>
            <a:r>
              <a:rPr lang="en-US" baseline="0" dirty="0" smtClean="0"/>
              <a:t>many companies that have been formed to supplier custom nucleic acids. </a:t>
            </a:r>
            <a:endParaRPr lang="en-US" baseline="0" dirty="0" smtClean="0"/>
          </a:p>
          <a:p>
            <a:endParaRPr lang="en-US" baseline="0" dirty="0" smtClean="0"/>
          </a:p>
          <a:p>
            <a:r>
              <a:rPr lang="en-US" baseline="0" dirty="0" smtClean="0"/>
              <a:t>One such company and the largest in the world, is Integrated DNA Technologies, Inc. (IDT).</a:t>
            </a:r>
          </a:p>
          <a:p>
            <a:endParaRPr lang="en-US" baseline="0" dirty="0" smtClean="0"/>
          </a:p>
          <a:p>
            <a:r>
              <a:rPr lang="en-US" baseline="0" dirty="0" smtClean="0"/>
              <a:t>IDT grew from a startup with 10 synthesizing machines to a small company with more than 500, shipping an average 55,000 custom </a:t>
            </a:r>
            <a:r>
              <a:rPr lang="en-US" baseline="0" dirty="0" err="1" smtClean="0"/>
              <a:t>oligos</a:t>
            </a:r>
            <a:r>
              <a:rPr lang="en-US" baseline="0" dirty="0" smtClean="0"/>
              <a:t> per day to more than 82,000 customers worldwide. </a:t>
            </a:r>
          </a:p>
          <a:p>
            <a:endParaRPr lang="en-US" baseline="0" dirty="0" smtClean="0"/>
          </a:p>
          <a:p>
            <a:r>
              <a:rPr lang="en-US" baseline="0" dirty="0" smtClean="0"/>
              <a:t>The technology that IDT possesses allows them to harvest oligonucleotides with mismatch error-correction in order to ensure accuracy in these custom orders.</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Something that has emerged in recent years as a promising technique for gene editing is the CRISPR/</a:t>
            </a:r>
            <a:r>
              <a:rPr lang="en-US" baseline="0" dirty="0" err="1" smtClean="0"/>
              <a:t>Cas</a:t>
            </a:r>
            <a:r>
              <a:rPr lang="en-US" baseline="0" dirty="0" smtClean="0"/>
              <a:t> system. This system has allowed the editing of gene sequences to advance from methods that take months or years to complete, and scale the time down to weeks. You’ll hear more about this technique in a couple of days.</a:t>
            </a: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5D81F1E7-4EFD-4BFF-B438-FCD52FD36B17}" type="slidenum">
              <a:rPr lang="uk-UA" smtClean="0"/>
              <a:t>9</a:t>
            </a:fld>
            <a:endParaRPr lang="uk-UA"/>
          </a:p>
        </p:txBody>
      </p:sp>
    </p:spTree>
    <p:extLst>
      <p:ext uri="{BB962C8B-B14F-4D97-AF65-F5344CB8AC3E}">
        <p14:creationId xmlns:p14="http://schemas.microsoft.com/office/powerpoint/2010/main" val="122547374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bwMode="ltGray">
          <a:xfrm>
            <a:off x="0" y="4572000"/>
            <a:ext cx="12192000" cy="1600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8" name="Straight Connector 7"/>
          <p:cNvCxnSpPr/>
          <p:nvPr/>
        </p:nvCxnSpPr>
        <p:spPr>
          <a:xfrm>
            <a:off x="0" y="6210300"/>
            <a:ext cx="12192000" cy="0"/>
          </a:xfrm>
          <a:prstGeom prst="line">
            <a:avLst/>
          </a:prstGeom>
          <a:ln w="76200">
            <a:miter lim="800000"/>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609600" y="4740333"/>
            <a:ext cx="10972800" cy="1263534"/>
          </a:xfrm>
        </p:spPr>
        <p:txBody>
          <a:bodyPr anchor="ctr">
            <a:normAutofit/>
          </a:bodyPr>
          <a:lstStyle>
            <a:lvl1pPr algn="l">
              <a:defRPr sz="5800"/>
            </a:lvl1pPr>
          </a:lstStyle>
          <a:p>
            <a:r>
              <a:rPr/>
              <a:t>Click to edit Master title style</a:t>
            </a:r>
          </a:p>
        </p:txBody>
      </p:sp>
      <p:sp>
        <p:nvSpPr>
          <p:cNvPr id="3" name="Subtitle 2"/>
          <p:cNvSpPr>
            <a:spLocks noGrp="1"/>
          </p:cNvSpPr>
          <p:nvPr>
            <p:ph type="subTitle" idx="1"/>
          </p:nvPr>
        </p:nvSpPr>
        <p:spPr>
          <a:xfrm>
            <a:off x="609600" y="6286500"/>
            <a:ext cx="10972800" cy="457200"/>
          </a:xfrm>
        </p:spPr>
        <p:txBody>
          <a:bodyPr anchor="ctr">
            <a:normAutofit/>
          </a:bodyPr>
          <a:lstStyle>
            <a:lvl1pPr marL="0" indent="0" algn="l">
              <a:spcBef>
                <a:spcPts val="0"/>
              </a:spcBef>
              <a:buNone/>
              <a:defRPr sz="1800">
                <a:solidFill>
                  <a:schemeClr val="tx1">
                    <a:lumMod val="50000"/>
                  </a:schemeClr>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a:t>Click to edit Master subtitle style</a:t>
            </a:r>
          </a:p>
        </p:txBody>
      </p:sp>
      <p:pic>
        <p:nvPicPr>
          <p:cNvPr id="9" name="Picture 8" descr="Closeup of test tubes" title="Science picture"/>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1524" y="0"/>
            <a:ext cx="12188952" cy="4571999"/>
          </a:xfrm>
          <a:prstGeom prst="rect">
            <a:avLst/>
          </a:prstGeom>
        </p:spPr>
      </p:pic>
    </p:spTree>
    <p:extLst>
      <p:ext uri="{BB962C8B-B14F-4D97-AF65-F5344CB8AC3E}">
        <p14:creationId xmlns:p14="http://schemas.microsoft.com/office/powerpoint/2010/main" val="1531164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a:t>Click to edit Master title style</a:t>
            </a:r>
          </a:p>
        </p:txBody>
      </p:sp>
      <p:sp>
        <p:nvSpPr>
          <p:cNvPr id="3" name="Vertical Text Placeholder 2"/>
          <p:cNvSpPr>
            <a:spLocks noGrp="1"/>
          </p:cNvSpPr>
          <p:nvPr>
            <p:ph type="body" orient="vert" idx="1"/>
          </p:nvPr>
        </p:nvSpPr>
        <p:spPr/>
        <p:txBody>
          <a:bodyPr vert="eaVert"/>
          <a:lstStyle/>
          <a:p>
            <a:pPr lvl="0"/>
            <a:r>
              <a:rPr/>
              <a:t>Click to edit Master text styles</a:t>
            </a:r>
          </a:p>
          <a:p>
            <a:pPr lvl="1"/>
            <a:r>
              <a:rPr/>
              <a:t>Second level</a:t>
            </a:r>
          </a:p>
          <a:p>
            <a:pPr lvl="2"/>
            <a:r>
              <a:rPr/>
              <a:t>Third level</a:t>
            </a:r>
          </a:p>
          <a:p>
            <a:pPr lvl="3"/>
            <a:r>
              <a:rPr/>
              <a:t>Fourth level</a:t>
            </a:r>
          </a:p>
          <a:p>
            <a:pPr lvl="4"/>
            <a:r>
              <a:rPr/>
              <a:t>Fifth level</a:t>
            </a:r>
          </a:p>
        </p:txBody>
      </p:sp>
      <p:sp>
        <p:nvSpPr>
          <p:cNvPr id="4" name="Date Placeholder 3"/>
          <p:cNvSpPr>
            <a:spLocks noGrp="1"/>
          </p:cNvSpPr>
          <p:nvPr>
            <p:ph type="dt" sz="half" idx="10"/>
          </p:nvPr>
        </p:nvSpPr>
        <p:spPr/>
        <p:txBody>
          <a:bodyPr/>
          <a:lstStyle/>
          <a:p>
            <a:fld id="{0402902D-A5F5-4D7D-AAA7-32469BA0BC4D}" type="datetimeFigureOut">
              <a:rPr lang="en-US"/>
              <a:t>10/18/2016</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5F4C9F40-B079-4B71-A627-7266DFEA7F03}" type="slidenum">
              <a:rPr/>
              <a:t>‹#›</a:t>
            </a:fld>
            <a:endParaRPr/>
          </a:p>
        </p:txBody>
      </p:sp>
    </p:spTree>
    <p:extLst>
      <p:ext uri="{BB962C8B-B14F-4D97-AF65-F5344CB8AC3E}">
        <p14:creationId xmlns:p14="http://schemas.microsoft.com/office/powerpoint/2010/main" val="3221556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bwMode="ltGray">
          <a:xfrm>
            <a:off x="9310254" y="0"/>
            <a:ext cx="288174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8" name="Straight Connector 7"/>
          <p:cNvCxnSpPr/>
          <p:nvPr/>
        </p:nvCxnSpPr>
        <p:spPr>
          <a:xfrm flipH="1">
            <a:off x="9310254" y="0"/>
            <a:ext cx="1" cy="6858000"/>
          </a:xfrm>
          <a:prstGeom prst="line">
            <a:avLst/>
          </a:prstGeom>
          <a:ln w="76200">
            <a:miter lim="800000"/>
          </a:ln>
        </p:spPr>
        <p:style>
          <a:lnRef idx="1">
            <a:schemeClr val="accent1"/>
          </a:lnRef>
          <a:fillRef idx="0">
            <a:schemeClr val="accent1"/>
          </a:fillRef>
          <a:effectRef idx="0">
            <a:schemeClr val="accent1"/>
          </a:effectRef>
          <a:fontRef idx="minor">
            <a:schemeClr val="tx1"/>
          </a:fontRef>
        </p:style>
      </p:cxnSp>
      <p:sp>
        <p:nvSpPr>
          <p:cNvPr id="2" name="Vertical Title 1"/>
          <p:cNvSpPr>
            <a:spLocks noGrp="1"/>
          </p:cNvSpPr>
          <p:nvPr>
            <p:ph type="title" orient="vert"/>
          </p:nvPr>
        </p:nvSpPr>
        <p:spPr>
          <a:xfrm>
            <a:off x="9486900" y="685800"/>
            <a:ext cx="2324100" cy="5486399"/>
          </a:xfrm>
        </p:spPr>
        <p:txBody>
          <a:bodyPr vert="eaVert"/>
          <a:lstStyle/>
          <a:p>
            <a:r>
              <a:rPr/>
              <a:t>Click to edit Master title style</a:t>
            </a:r>
          </a:p>
        </p:txBody>
      </p:sp>
      <p:sp>
        <p:nvSpPr>
          <p:cNvPr id="3" name="Vertical Text Placeholder 2"/>
          <p:cNvSpPr>
            <a:spLocks noGrp="1"/>
          </p:cNvSpPr>
          <p:nvPr>
            <p:ph type="body" orient="vert" idx="1"/>
          </p:nvPr>
        </p:nvSpPr>
        <p:spPr>
          <a:xfrm>
            <a:off x="838199" y="685800"/>
            <a:ext cx="8105775" cy="5486399"/>
          </a:xfrm>
        </p:spPr>
        <p:txBody>
          <a:bodyPr vert="eaVert"/>
          <a:lstStyle/>
          <a:p>
            <a:pPr lvl="0"/>
            <a:r>
              <a:rPr/>
              <a:t>Click to edit Master text styles</a:t>
            </a:r>
          </a:p>
          <a:p>
            <a:pPr lvl="1"/>
            <a:r>
              <a:rPr/>
              <a:t>Second level</a:t>
            </a:r>
          </a:p>
          <a:p>
            <a:pPr lvl="2"/>
            <a:r>
              <a:rPr/>
              <a:t>Third level</a:t>
            </a:r>
          </a:p>
          <a:p>
            <a:pPr lvl="3"/>
            <a:r>
              <a:rPr/>
              <a:t>Fourth level</a:t>
            </a:r>
          </a:p>
          <a:p>
            <a:pPr lvl="4"/>
            <a:r>
              <a:rPr/>
              <a:t>Fifth level</a:t>
            </a:r>
          </a:p>
        </p:txBody>
      </p:sp>
      <p:sp>
        <p:nvSpPr>
          <p:cNvPr id="4" name="Date Placeholder 3"/>
          <p:cNvSpPr>
            <a:spLocks noGrp="1"/>
          </p:cNvSpPr>
          <p:nvPr>
            <p:ph type="dt" sz="half" idx="10"/>
          </p:nvPr>
        </p:nvSpPr>
        <p:spPr/>
        <p:txBody>
          <a:bodyPr/>
          <a:lstStyle/>
          <a:p>
            <a:fld id="{0402902D-A5F5-4D7D-AAA7-32469BA0BC4D}" type="datetimeFigureOut">
              <a:rPr lang="en-US"/>
              <a:t>10/18/2016</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5F4C9F40-B079-4B71-A627-7266DFEA7F03}" type="slidenum">
              <a:rPr/>
              <a:t>‹#›</a:t>
            </a:fld>
            <a:endParaRPr/>
          </a:p>
        </p:txBody>
      </p:sp>
    </p:spTree>
    <p:extLst>
      <p:ext uri="{BB962C8B-B14F-4D97-AF65-F5344CB8AC3E}">
        <p14:creationId xmlns:p14="http://schemas.microsoft.com/office/powerpoint/2010/main" val="862647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a:t>Click to edit Master title style</a:t>
            </a:r>
          </a:p>
        </p:txBody>
      </p:sp>
      <p:sp>
        <p:nvSpPr>
          <p:cNvPr id="3" name="Content Placeholder 2"/>
          <p:cNvSpPr>
            <a:spLocks noGrp="1"/>
          </p:cNvSpPr>
          <p:nvPr>
            <p:ph idx="1"/>
          </p:nvPr>
        </p:nvSpPr>
        <p:spPr/>
        <p:txBody>
          <a:bodyPr/>
          <a:lstStyle/>
          <a:p>
            <a:pPr lvl="0"/>
            <a:r>
              <a:rPr/>
              <a:t>Click to edit Master text styles</a:t>
            </a:r>
          </a:p>
          <a:p>
            <a:pPr lvl="1"/>
            <a:r>
              <a:rPr/>
              <a:t>Second level</a:t>
            </a:r>
          </a:p>
          <a:p>
            <a:pPr lvl="2"/>
            <a:r>
              <a:rPr/>
              <a:t>Third level</a:t>
            </a:r>
          </a:p>
          <a:p>
            <a:pPr lvl="3"/>
            <a:r>
              <a:rPr/>
              <a:t>Fourth level</a:t>
            </a:r>
          </a:p>
          <a:p>
            <a:pPr lvl="4"/>
            <a:r>
              <a:rPr/>
              <a:t>Fifth level</a:t>
            </a:r>
          </a:p>
        </p:txBody>
      </p:sp>
      <p:sp>
        <p:nvSpPr>
          <p:cNvPr id="4" name="Date Placeholder 3"/>
          <p:cNvSpPr>
            <a:spLocks noGrp="1"/>
          </p:cNvSpPr>
          <p:nvPr>
            <p:ph type="dt" sz="half" idx="10"/>
          </p:nvPr>
        </p:nvSpPr>
        <p:spPr/>
        <p:txBody>
          <a:bodyPr/>
          <a:lstStyle/>
          <a:p>
            <a:fld id="{0402902D-A5F5-4D7D-AAA7-32469BA0BC4D}" type="datetimeFigureOut">
              <a:rPr lang="en-US"/>
              <a:t>10/18/2016</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5F4C9F40-B079-4B71-A627-7266DFEA7F03}" type="slidenum">
              <a:rPr/>
              <a:t>‹#›</a:t>
            </a:fld>
            <a:endParaRPr/>
          </a:p>
        </p:txBody>
      </p:sp>
    </p:spTree>
    <p:extLst>
      <p:ext uri="{BB962C8B-B14F-4D97-AF65-F5344CB8AC3E}">
        <p14:creationId xmlns:p14="http://schemas.microsoft.com/office/powerpoint/2010/main" val="2253080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bwMode="ltGray">
          <a:xfrm>
            <a:off x="0" y="0"/>
            <a:ext cx="12192000" cy="5715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8" name="Straight Connector 7"/>
          <p:cNvCxnSpPr/>
          <p:nvPr/>
        </p:nvCxnSpPr>
        <p:spPr>
          <a:xfrm>
            <a:off x="0" y="5753100"/>
            <a:ext cx="12192000" cy="0"/>
          </a:xfrm>
          <a:prstGeom prst="line">
            <a:avLst/>
          </a:prstGeom>
          <a:ln w="76200">
            <a:miter lim="800000"/>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609600" y="3153095"/>
            <a:ext cx="10972800" cy="2286000"/>
          </a:xfrm>
        </p:spPr>
        <p:txBody>
          <a:bodyPr anchor="b">
            <a:normAutofit/>
          </a:bodyPr>
          <a:lstStyle>
            <a:lvl1pPr>
              <a:defRPr sz="5800" b="0"/>
            </a:lvl1pPr>
          </a:lstStyle>
          <a:p>
            <a:r>
              <a:rPr/>
              <a:t>Click to edit Master title style</a:t>
            </a:r>
          </a:p>
        </p:txBody>
      </p:sp>
      <p:sp>
        <p:nvSpPr>
          <p:cNvPr id="3" name="Text Placeholder 2"/>
          <p:cNvSpPr>
            <a:spLocks noGrp="1"/>
          </p:cNvSpPr>
          <p:nvPr>
            <p:ph type="body" idx="1"/>
          </p:nvPr>
        </p:nvSpPr>
        <p:spPr>
          <a:xfrm>
            <a:off x="603250" y="5864054"/>
            <a:ext cx="10972800" cy="450042"/>
          </a:xfrm>
        </p:spPr>
        <p:txBody>
          <a:bodyPr anchor="ctr"/>
          <a:lstStyle>
            <a:lvl1pPr marL="0" indent="0">
              <a:spcBef>
                <a:spcPts val="0"/>
              </a:spcBef>
              <a:buNone/>
              <a:defRPr sz="2000">
                <a:solidFill>
                  <a:schemeClr val="tx1">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a:t>Click to edit Master text styles</a:t>
            </a:r>
          </a:p>
        </p:txBody>
      </p:sp>
    </p:spTree>
    <p:extLst>
      <p:ext uri="{BB962C8B-B14F-4D97-AF65-F5344CB8AC3E}">
        <p14:creationId xmlns:p14="http://schemas.microsoft.com/office/powerpoint/2010/main" val="2937242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a:t>Click to edit Master title style</a:t>
            </a:r>
          </a:p>
        </p:txBody>
      </p:sp>
      <p:sp>
        <p:nvSpPr>
          <p:cNvPr id="3" name="Content Placeholder 2"/>
          <p:cNvSpPr>
            <a:spLocks noGrp="1"/>
          </p:cNvSpPr>
          <p:nvPr>
            <p:ph sz="half" idx="1"/>
          </p:nvPr>
        </p:nvSpPr>
        <p:spPr>
          <a:xfrm>
            <a:off x="1066800" y="1714501"/>
            <a:ext cx="4752109" cy="4457700"/>
          </a:xfrm>
        </p:spPr>
        <p:txBody>
          <a:bodyPr>
            <a:normAutofit/>
          </a:bodyPr>
          <a:lstStyle>
            <a:lvl1pPr>
              <a:spcBef>
                <a:spcPts val="2000"/>
              </a:spcBef>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a:t>Click to edit Master text styles</a:t>
            </a:r>
          </a:p>
          <a:p>
            <a:pPr lvl="1"/>
            <a:r>
              <a:rPr/>
              <a:t>Second level</a:t>
            </a:r>
          </a:p>
          <a:p>
            <a:pPr lvl="2"/>
            <a:r>
              <a:rPr/>
              <a:t>Third level</a:t>
            </a:r>
          </a:p>
          <a:p>
            <a:pPr lvl="3"/>
            <a:r>
              <a:rPr/>
              <a:t>Fourth level</a:t>
            </a:r>
          </a:p>
          <a:p>
            <a:pPr lvl="4"/>
            <a:r>
              <a:rPr/>
              <a:t>Fifth level</a:t>
            </a:r>
          </a:p>
        </p:txBody>
      </p:sp>
      <p:sp>
        <p:nvSpPr>
          <p:cNvPr id="4" name="Content Placeholder 3"/>
          <p:cNvSpPr>
            <a:spLocks noGrp="1"/>
          </p:cNvSpPr>
          <p:nvPr>
            <p:ph sz="half" idx="2"/>
          </p:nvPr>
        </p:nvSpPr>
        <p:spPr>
          <a:xfrm>
            <a:off x="6373091" y="1714501"/>
            <a:ext cx="4752109" cy="4457700"/>
          </a:xfrm>
        </p:spPr>
        <p:txBody>
          <a:bodyPr>
            <a:normAutofit/>
          </a:bodyPr>
          <a:lstStyle>
            <a:lvl1pPr>
              <a:spcBef>
                <a:spcPts val="2000"/>
              </a:spcBef>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a:t>Click to edit Master text styles</a:t>
            </a:r>
          </a:p>
          <a:p>
            <a:pPr lvl="1"/>
            <a:r>
              <a:rPr/>
              <a:t>Second level</a:t>
            </a:r>
          </a:p>
          <a:p>
            <a:pPr lvl="2"/>
            <a:r>
              <a:rPr/>
              <a:t>Third level</a:t>
            </a:r>
          </a:p>
          <a:p>
            <a:pPr lvl="3"/>
            <a:r>
              <a:rPr/>
              <a:t>Fourth level</a:t>
            </a:r>
          </a:p>
          <a:p>
            <a:pPr lvl="4"/>
            <a:r>
              <a:rPr/>
              <a:t>Fifth level</a:t>
            </a:r>
          </a:p>
        </p:txBody>
      </p:sp>
      <p:sp>
        <p:nvSpPr>
          <p:cNvPr id="5" name="Date Placeholder 4"/>
          <p:cNvSpPr>
            <a:spLocks noGrp="1"/>
          </p:cNvSpPr>
          <p:nvPr>
            <p:ph type="dt" sz="half" idx="10"/>
          </p:nvPr>
        </p:nvSpPr>
        <p:spPr/>
        <p:txBody>
          <a:bodyPr/>
          <a:lstStyle/>
          <a:p>
            <a:fld id="{0402902D-A5F5-4D7D-AAA7-32469BA0BC4D}" type="datetimeFigureOut">
              <a:rPr lang="en-US"/>
              <a:t>10/18/2016</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5F4C9F40-B079-4B71-A627-7266DFEA7F03}" type="slidenum">
              <a:rPr/>
              <a:t>‹#›</a:t>
            </a:fld>
            <a:endParaRPr/>
          </a:p>
        </p:txBody>
      </p:sp>
    </p:spTree>
    <p:extLst>
      <p:ext uri="{BB962C8B-B14F-4D97-AF65-F5344CB8AC3E}">
        <p14:creationId xmlns:p14="http://schemas.microsoft.com/office/powerpoint/2010/main" val="4072386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a:t>Click to edit Master title style</a:t>
            </a:r>
          </a:p>
        </p:txBody>
      </p:sp>
      <p:sp>
        <p:nvSpPr>
          <p:cNvPr id="3" name="Text Placeholder 2"/>
          <p:cNvSpPr>
            <a:spLocks noGrp="1"/>
          </p:cNvSpPr>
          <p:nvPr>
            <p:ph type="body" idx="1"/>
          </p:nvPr>
        </p:nvSpPr>
        <p:spPr>
          <a:xfrm>
            <a:off x="1066800" y="1529541"/>
            <a:ext cx="4754880" cy="811583"/>
          </a:xfrm>
        </p:spPr>
        <p:txBody>
          <a:bodyPr anchor="b"/>
          <a:lstStyle>
            <a:lvl1pPr marL="0" indent="0">
              <a:lnSpc>
                <a:spcPct val="90000"/>
              </a:lnSpc>
              <a:spcBef>
                <a:spcPts val="0"/>
              </a:spcBef>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t>Click to edit Master text styles</a:t>
            </a:r>
          </a:p>
        </p:txBody>
      </p:sp>
      <p:sp>
        <p:nvSpPr>
          <p:cNvPr id="4" name="Content Placeholder 3"/>
          <p:cNvSpPr>
            <a:spLocks noGrp="1"/>
          </p:cNvSpPr>
          <p:nvPr>
            <p:ph sz="half" idx="2"/>
          </p:nvPr>
        </p:nvSpPr>
        <p:spPr>
          <a:xfrm>
            <a:off x="1066800" y="2484692"/>
            <a:ext cx="4754880" cy="3687508"/>
          </a:xfrm>
        </p:spPr>
        <p:txBody>
          <a:bodyPr/>
          <a:lstStyle>
            <a:lvl1pPr>
              <a:spcBef>
                <a:spcPts val="2000"/>
              </a:spcBef>
              <a:defRPr sz="20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a:t>Click to edit Master text styles</a:t>
            </a:r>
          </a:p>
          <a:p>
            <a:pPr lvl="1"/>
            <a:r>
              <a:rPr/>
              <a:t>Second level</a:t>
            </a:r>
          </a:p>
          <a:p>
            <a:pPr lvl="2"/>
            <a:r>
              <a:rPr/>
              <a:t>Third level</a:t>
            </a:r>
          </a:p>
          <a:p>
            <a:pPr lvl="3"/>
            <a:r>
              <a:rPr/>
              <a:t>Fourth level</a:t>
            </a:r>
          </a:p>
          <a:p>
            <a:pPr lvl="4"/>
            <a:r>
              <a:rPr/>
              <a:t>Fifth level</a:t>
            </a:r>
          </a:p>
        </p:txBody>
      </p:sp>
      <p:sp>
        <p:nvSpPr>
          <p:cNvPr id="5" name="Text Placeholder 4"/>
          <p:cNvSpPr>
            <a:spLocks noGrp="1"/>
          </p:cNvSpPr>
          <p:nvPr>
            <p:ph type="body" sz="quarter" idx="3"/>
          </p:nvPr>
        </p:nvSpPr>
        <p:spPr>
          <a:xfrm>
            <a:off x="6370320" y="1529541"/>
            <a:ext cx="4754880" cy="811583"/>
          </a:xfrm>
        </p:spPr>
        <p:txBody>
          <a:bodyPr anchor="b"/>
          <a:lstStyle>
            <a:lvl1pPr marL="0" indent="0">
              <a:lnSpc>
                <a:spcPct val="90000"/>
              </a:lnSpc>
              <a:spcBef>
                <a:spcPts val="0"/>
              </a:spcBef>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t>Click to edit Master text styles</a:t>
            </a:r>
          </a:p>
        </p:txBody>
      </p:sp>
      <p:sp>
        <p:nvSpPr>
          <p:cNvPr id="6" name="Content Placeholder 5"/>
          <p:cNvSpPr>
            <a:spLocks noGrp="1"/>
          </p:cNvSpPr>
          <p:nvPr>
            <p:ph sz="quarter" idx="4"/>
          </p:nvPr>
        </p:nvSpPr>
        <p:spPr>
          <a:xfrm>
            <a:off x="6370320" y="2484692"/>
            <a:ext cx="4754880" cy="3687508"/>
          </a:xfrm>
        </p:spPr>
        <p:txBody>
          <a:bodyPr/>
          <a:lstStyle>
            <a:lvl1pPr>
              <a:spcBef>
                <a:spcPts val="2000"/>
              </a:spcBef>
              <a:defRPr sz="20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a:t>Click to edit Master text styles</a:t>
            </a:r>
          </a:p>
          <a:p>
            <a:pPr lvl="1"/>
            <a:r>
              <a:rPr/>
              <a:t>Second level</a:t>
            </a:r>
          </a:p>
          <a:p>
            <a:pPr lvl="2"/>
            <a:r>
              <a:rPr/>
              <a:t>Third level</a:t>
            </a:r>
          </a:p>
          <a:p>
            <a:pPr lvl="3"/>
            <a:r>
              <a:rPr/>
              <a:t>Fourth level</a:t>
            </a:r>
          </a:p>
          <a:p>
            <a:pPr lvl="4"/>
            <a:r>
              <a:rPr/>
              <a:t>Fifth level</a:t>
            </a:r>
          </a:p>
        </p:txBody>
      </p:sp>
      <p:sp>
        <p:nvSpPr>
          <p:cNvPr id="7" name="Date Placeholder 6"/>
          <p:cNvSpPr>
            <a:spLocks noGrp="1"/>
          </p:cNvSpPr>
          <p:nvPr>
            <p:ph type="dt" sz="half" idx="10"/>
          </p:nvPr>
        </p:nvSpPr>
        <p:spPr/>
        <p:txBody>
          <a:bodyPr/>
          <a:lstStyle/>
          <a:p>
            <a:fld id="{0402902D-A5F5-4D7D-AAA7-32469BA0BC4D}" type="datetimeFigureOut">
              <a:rPr lang="en-US"/>
              <a:t>10/18/2016</a:t>
            </a:fld>
            <a:endParaRPr/>
          </a:p>
        </p:txBody>
      </p:sp>
      <p:sp>
        <p:nvSpPr>
          <p:cNvPr id="8" name="Footer Placeholder 7"/>
          <p:cNvSpPr>
            <a:spLocks noGrp="1"/>
          </p:cNvSpPr>
          <p:nvPr>
            <p:ph type="ftr" sz="quarter" idx="11"/>
          </p:nvPr>
        </p:nvSpPr>
        <p:spPr/>
        <p:txBody>
          <a:bodyPr/>
          <a:lstStyle/>
          <a:p>
            <a:endParaRPr/>
          </a:p>
        </p:txBody>
      </p:sp>
      <p:sp>
        <p:nvSpPr>
          <p:cNvPr id="9" name="Slide Number Placeholder 8"/>
          <p:cNvSpPr>
            <a:spLocks noGrp="1"/>
          </p:cNvSpPr>
          <p:nvPr>
            <p:ph type="sldNum" sz="quarter" idx="12"/>
          </p:nvPr>
        </p:nvSpPr>
        <p:spPr/>
        <p:txBody>
          <a:bodyPr/>
          <a:lstStyle/>
          <a:p>
            <a:fld id="{5F4C9F40-B079-4B71-A627-7266DFEA7F03}" type="slidenum">
              <a:rPr/>
              <a:t>‹#›</a:t>
            </a:fld>
            <a:endParaRPr/>
          </a:p>
        </p:txBody>
      </p:sp>
    </p:spTree>
    <p:extLst>
      <p:ext uri="{BB962C8B-B14F-4D97-AF65-F5344CB8AC3E}">
        <p14:creationId xmlns:p14="http://schemas.microsoft.com/office/powerpoint/2010/main" val="960624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a:t>Click to edit Master title style</a:t>
            </a:r>
          </a:p>
        </p:txBody>
      </p:sp>
      <p:sp>
        <p:nvSpPr>
          <p:cNvPr id="3" name="Date Placeholder 2"/>
          <p:cNvSpPr>
            <a:spLocks noGrp="1"/>
          </p:cNvSpPr>
          <p:nvPr>
            <p:ph type="dt" sz="half" idx="10"/>
          </p:nvPr>
        </p:nvSpPr>
        <p:spPr/>
        <p:txBody>
          <a:bodyPr/>
          <a:lstStyle/>
          <a:p>
            <a:fld id="{0402902D-A5F5-4D7D-AAA7-32469BA0BC4D}" type="datetimeFigureOut">
              <a:rPr lang="en-US"/>
              <a:t>10/18/2016</a:t>
            </a:fld>
            <a:endParaRPr/>
          </a:p>
        </p:txBody>
      </p:sp>
      <p:sp>
        <p:nvSpPr>
          <p:cNvPr id="4" name="Footer Placeholder 3"/>
          <p:cNvSpPr>
            <a:spLocks noGrp="1"/>
          </p:cNvSpPr>
          <p:nvPr>
            <p:ph type="ftr" sz="quarter" idx="11"/>
          </p:nvPr>
        </p:nvSpPr>
        <p:spPr/>
        <p:txBody>
          <a:bodyPr/>
          <a:lstStyle/>
          <a:p>
            <a:endParaRPr/>
          </a:p>
        </p:txBody>
      </p:sp>
      <p:sp>
        <p:nvSpPr>
          <p:cNvPr id="5" name="Slide Number Placeholder 4"/>
          <p:cNvSpPr>
            <a:spLocks noGrp="1"/>
          </p:cNvSpPr>
          <p:nvPr>
            <p:ph type="sldNum" sz="quarter" idx="12"/>
          </p:nvPr>
        </p:nvSpPr>
        <p:spPr/>
        <p:txBody>
          <a:bodyPr/>
          <a:lstStyle/>
          <a:p>
            <a:fld id="{5F4C9F40-B079-4B71-A627-7266DFEA7F03}" type="slidenum">
              <a:rPr/>
              <a:t>‹#›</a:t>
            </a:fld>
            <a:endParaRPr/>
          </a:p>
        </p:txBody>
      </p:sp>
    </p:spTree>
    <p:extLst>
      <p:ext uri="{BB962C8B-B14F-4D97-AF65-F5344CB8AC3E}">
        <p14:creationId xmlns:p14="http://schemas.microsoft.com/office/powerpoint/2010/main" val="25159421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402902D-A5F5-4D7D-AAA7-32469BA0BC4D}" type="datetimeFigureOut">
              <a:rPr lang="en-US"/>
              <a:t>10/18/2016</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5F4C9F40-B079-4B71-A627-7266DFEA7F03}" type="slidenum">
              <a:rPr/>
              <a:t>‹#›</a:t>
            </a:fld>
            <a:endParaRPr/>
          </a:p>
        </p:txBody>
      </p:sp>
    </p:spTree>
    <p:extLst>
      <p:ext uri="{BB962C8B-B14F-4D97-AF65-F5344CB8AC3E}">
        <p14:creationId xmlns:p14="http://schemas.microsoft.com/office/powerpoint/2010/main" val="2756335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3" name="Rectangle 12"/>
          <p:cNvSpPr/>
          <p:nvPr/>
        </p:nvSpPr>
        <p:spPr bwMode="ltGray">
          <a:xfrm>
            <a:off x="0" y="0"/>
            <a:ext cx="42672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9" name="Straight Connector 8"/>
          <p:cNvCxnSpPr/>
          <p:nvPr/>
        </p:nvCxnSpPr>
        <p:spPr>
          <a:xfrm flipH="1">
            <a:off x="4267200" y="0"/>
            <a:ext cx="1" cy="6858000"/>
          </a:xfrm>
          <a:prstGeom prst="line">
            <a:avLst/>
          </a:prstGeom>
          <a:ln w="76200">
            <a:miter lim="800000"/>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80519" y="465512"/>
            <a:ext cx="3506162" cy="1600200"/>
          </a:xfrm>
        </p:spPr>
        <p:txBody>
          <a:bodyPr anchor="t">
            <a:normAutofit/>
          </a:bodyPr>
          <a:lstStyle>
            <a:lvl1pPr>
              <a:defRPr sz="2800" b="0"/>
            </a:lvl1pPr>
          </a:lstStyle>
          <a:p>
            <a:r>
              <a:rPr/>
              <a:t>Click to edit Master title style</a:t>
            </a:r>
          </a:p>
        </p:txBody>
      </p:sp>
      <p:sp>
        <p:nvSpPr>
          <p:cNvPr id="3" name="Content Placeholder 2"/>
          <p:cNvSpPr>
            <a:spLocks noGrp="1"/>
          </p:cNvSpPr>
          <p:nvPr>
            <p:ph idx="1"/>
          </p:nvPr>
        </p:nvSpPr>
        <p:spPr>
          <a:xfrm>
            <a:off x="4699000" y="465513"/>
            <a:ext cx="7048500" cy="5935287"/>
          </a:xfrm>
        </p:spPr>
        <p:txBody>
          <a:bodyPr>
            <a:normAutofit/>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a:t>Click to edit Master text styles</a:t>
            </a:r>
          </a:p>
          <a:p>
            <a:pPr lvl="1"/>
            <a:r>
              <a:rPr/>
              <a:t>Second level</a:t>
            </a:r>
          </a:p>
          <a:p>
            <a:pPr lvl="2"/>
            <a:r>
              <a:rPr/>
              <a:t>Third level</a:t>
            </a:r>
          </a:p>
          <a:p>
            <a:pPr lvl="3"/>
            <a:r>
              <a:rPr/>
              <a:t>Fourth level</a:t>
            </a:r>
          </a:p>
          <a:p>
            <a:pPr lvl="4"/>
            <a:r>
              <a:rPr/>
              <a:t>Fifth level</a:t>
            </a:r>
          </a:p>
        </p:txBody>
      </p:sp>
      <p:sp>
        <p:nvSpPr>
          <p:cNvPr id="4" name="Text Placeholder 3"/>
          <p:cNvSpPr>
            <a:spLocks noGrp="1"/>
          </p:cNvSpPr>
          <p:nvPr>
            <p:ph type="body" sz="half" idx="2"/>
          </p:nvPr>
        </p:nvSpPr>
        <p:spPr>
          <a:xfrm>
            <a:off x="380519" y="3746500"/>
            <a:ext cx="3506162" cy="2425700"/>
          </a:xfrm>
        </p:spPr>
        <p:txBody>
          <a:bodyPr anchor="b">
            <a:normAutofit/>
          </a:bodyPr>
          <a:lstStyle>
            <a:lvl1pPr marL="0" indent="0">
              <a:spcBef>
                <a:spcPts val="12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a:t>Click to edit Master text styles</a:t>
            </a:r>
          </a:p>
        </p:txBody>
      </p:sp>
    </p:spTree>
    <p:extLst>
      <p:ext uri="{BB962C8B-B14F-4D97-AF65-F5344CB8AC3E}">
        <p14:creationId xmlns:p14="http://schemas.microsoft.com/office/powerpoint/2010/main" val="30020182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688">
          <p15:clr>
            <a:srgbClr val="FBAE40"/>
          </p15:clr>
        </p15:guide>
        <p15:guide id="2" orient="horz" pos="288">
          <p15:clr>
            <a:srgbClr val="FBAE40"/>
          </p15:clr>
        </p15:guide>
        <p15:guide id="3" orient="horz" pos="4032">
          <p15:clr>
            <a:srgbClr val="FBAE40"/>
          </p15:clr>
        </p15:guide>
        <p15:guide id="4" pos="2952">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bwMode="ltGray">
          <a:xfrm>
            <a:off x="0" y="0"/>
            <a:ext cx="42672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9" name="Straight Connector 8"/>
          <p:cNvCxnSpPr/>
          <p:nvPr/>
        </p:nvCxnSpPr>
        <p:spPr>
          <a:xfrm flipH="1">
            <a:off x="4267200" y="0"/>
            <a:ext cx="1" cy="6858000"/>
          </a:xfrm>
          <a:prstGeom prst="line">
            <a:avLst/>
          </a:prstGeom>
          <a:ln w="76200">
            <a:miter lim="800000"/>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84048" y="466344"/>
            <a:ext cx="3502152" cy="1600200"/>
          </a:xfrm>
        </p:spPr>
        <p:txBody>
          <a:bodyPr anchor="t">
            <a:normAutofit/>
          </a:bodyPr>
          <a:lstStyle>
            <a:lvl1pPr>
              <a:defRPr sz="2800" b="0"/>
            </a:lvl1pPr>
          </a:lstStyle>
          <a:p>
            <a:r>
              <a:rPr/>
              <a:t>Click to edit Master title style</a:t>
            </a:r>
          </a:p>
        </p:txBody>
      </p:sp>
      <p:sp>
        <p:nvSpPr>
          <p:cNvPr id="3" name="Picture Placeholder 2"/>
          <p:cNvSpPr>
            <a:spLocks noGrp="1"/>
          </p:cNvSpPr>
          <p:nvPr>
            <p:ph type="pic" idx="1"/>
          </p:nvPr>
        </p:nvSpPr>
        <p:spPr>
          <a:xfrm>
            <a:off x="4309872" y="0"/>
            <a:ext cx="7882128" cy="6858000"/>
          </a:xfrm>
        </p:spPr>
        <p:txBody>
          <a:bodyPr tIns="731520">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a:p>
        </p:txBody>
      </p:sp>
      <p:sp>
        <p:nvSpPr>
          <p:cNvPr id="4" name="Text Placeholder 3"/>
          <p:cNvSpPr>
            <a:spLocks noGrp="1"/>
          </p:cNvSpPr>
          <p:nvPr>
            <p:ph type="body" sz="half" idx="2"/>
          </p:nvPr>
        </p:nvSpPr>
        <p:spPr>
          <a:xfrm>
            <a:off x="384048" y="3749040"/>
            <a:ext cx="3502152" cy="2423160"/>
          </a:xfrm>
        </p:spPr>
        <p:txBody>
          <a:bodyPr anchor="b">
            <a:normAutofit/>
          </a:bodyPr>
          <a:lstStyle>
            <a:lvl1pPr marL="0" indent="0">
              <a:spcBef>
                <a:spcPts val="12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a:t>Click to edit Master text styles</a:t>
            </a:r>
          </a:p>
        </p:txBody>
      </p:sp>
    </p:spTree>
    <p:extLst>
      <p:ext uri="{BB962C8B-B14F-4D97-AF65-F5344CB8AC3E}">
        <p14:creationId xmlns:p14="http://schemas.microsoft.com/office/powerpoint/2010/main" val="934938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ectangle 6"/>
          <p:cNvSpPr/>
          <p:nvPr/>
        </p:nvSpPr>
        <p:spPr bwMode="ltGray">
          <a:xfrm>
            <a:off x="0" y="0"/>
            <a:ext cx="12192000" cy="137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9" name="Straight Connector 8"/>
          <p:cNvCxnSpPr/>
          <p:nvPr/>
        </p:nvCxnSpPr>
        <p:spPr>
          <a:xfrm>
            <a:off x="0" y="1371600"/>
            <a:ext cx="12192000" cy="0"/>
          </a:xfrm>
          <a:prstGeom prst="line">
            <a:avLst/>
          </a:prstGeom>
          <a:ln w="76200">
            <a:miter lim="800000"/>
          </a:ln>
        </p:spPr>
        <p:style>
          <a:lnRef idx="1">
            <a:schemeClr val="accent1"/>
          </a:lnRef>
          <a:fillRef idx="0">
            <a:schemeClr val="accent1"/>
          </a:fillRef>
          <a:effectRef idx="0">
            <a:schemeClr val="accent1"/>
          </a:effectRef>
          <a:fontRef idx="minor">
            <a:schemeClr val="tx1"/>
          </a:fontRef>
        </p:style>
      </p:cxnSp>
      <p:sp>
        <p:nvSpPr>
          <p:cNvPr id="2" name="Title Placeholder 1"/>
          <p:cNvSpPr>
            <a:spLocks noGrp="1"/>
          </p:cNvSpPr>
          <p:nvPr>
            <p:ph type="title"/>
          </p:nvPr>
        </p:nvSpPr>
        <p:spPr bwMode="auto">
          <a:xfrm>
            <a:off x="1066800" y="127000"/>
            <a:ext cx="10058400" cy="1097280"/>
          </a:xfrm>
          <a:prstGeom prst="rect">
            <a:avLst/>
          </a:prstGeom>
        </p:spPr>
        <p:txBody>
          <a:bodyPr vert="horz" lIns="91440" tIns="45720" rIns="91440" bIns="45720" rtlCol="0" anchor="ctr">
            <a:normAutofit/>
          </a:bodyPr>
          <a:lstStyle/>
          <a:p>
            <a:r>
              <a:rPr/>
              <a:t>Click to edit Master title style</a:t>
            </a:r>
          </a:p>
        </p:txBody>
      </p:sp>
      <p:sp>
        <p:nvSpPr>
          <p:cNvPr id="3" name="Text Placeholder 2"/>
          <p:cNvSpPr>
            <a:spLocks noGrp="1"/>
          </p:cNvSpPr>
          <p:nvPr>
            <p:ph type="body" idx="1"/>
          </p:nvPr>
        </p:nvSpPr>
        <p:spPr>
          <a:xfrm>
            <a:off x="1066800" y="1714500"/>
            <a:ext cx="10058400" cy="4457700"/>
          </a:xfrm>
          <a:prstGeom prst="rect">
            <a:avLst/>
          </a:prstGeom>
        </p:spPr>
        <p:txBody>
          <a:bodyPr vert="horz" lIns="91440" tIns="45720" rIns="91440" bIns="45720" rtlCol="0">
            <a:normAutofit/>
          </a:bodyPr>
          <a:lstStyle/>
          <a:p>
            <a:pPr lvl="0"/>
            <a:r>
              <a:rPr dirty="0"/>
              <a:t>Click to edit Master text styles</a:t>
            </a:r>
          </a:p>
          <a:p>
            <a:pPr lvl="1"/>
            <a:r>
              <a:rPr dirty="0"/>
              <a:t>Second level</a:t>
            </a:r>
          </a:p>
          <a:p>
            <a:pPr lvl="2"/>
            <a:r>
              <a:rPr dirty="0"/>
              <a:t>Third level</a:t>
            </a:r>
          </a:p>
          <a:p>
            <a:pPr lvl="3"/>
            <a:r>
              <a:rPr dirty="0"/>
              <a:t>Fourth level</a:t>
            </a:r>
          </a:p>
          <a:p>
            <a:pPr lvl="4"/>
            <a:r>
              <a:rPr dirty="0"/>
              <a:t>Fifth level</a:t>
            </a:r>
          </a:p>
        </p:txBody>
      </p:sp>
      <p:sp>
        <p:nvSpPr>
          <p:cNvPr id="4" name="Date Placeholder 3"/>
          <p:cNvSpPr>
            <a:spLocks noGrp="1"/>
          </p:cNvSpPr>
          <p:nvPr>
            <p:ph type="dt" sz="half" idx="2"/>
          </p:nvPr>
        </p:nvSpPr>
        <p:spPr>
          <a:xfrm>
            <a:off x="9486900" y="6394450"/>
            <a:ext cx="2324100" cy="274320"/>
          </a:xfrm>
          <a:prstGeom prst="rect">
            <a:avLst/>
          </a:prstGeom>
        </p:spPr>
        <p:txBody>
          <a:bodyPr vert="horz" lIns="91440" tIns="45720" rIns="91440" bIns="45720" rtlCol="0" anchor="ctr"/>
          <a:lstStyle>
            <a:lvl1pPr algn="r">
              <a:defRPr sz="1200">
                <a:solidFill>
                  <a:schemeClr val="tx1">
                    <a:lumMod val="50000"/>
                  </a:schemeClr>
                </a:solidFill>
              </a:defRPr>
            </a:lvl1pPr>
          </a:lstStyle>
          <a:p>
            <a:fld id="{0402902D-A5F5-4D7D-AAA7-32469BA0BC4D}" type="datetimeFigureOut">
              <a:rPr lang="en-US"/>
              <a:pPr/>
              <a:t>10/18/2016</a:t>
            </a:fld>
            <a:endParaRPr/>
          </a:p>
        </p:txBody>
      </p:sp>
      <p:sp>
        <p:nvSpPr>
          <p:cNvPr id="5" name="Footer Placeholder 4"/>
          <p:cNvSpPr>
            <a:spLocks noGrp="1"/>
          </p:cNvSpPr>
          <p:nvPr>
            <p:ph type="ftr" sz="quarter" idx="3"/>
          </p:nvPr>
        </p:nvSpPr>
        <p:spPr>
          <a:xfrm>
            <a:off x="809625" y="6394450"/>
            <a:ext cx="8134350" cy="274320"/>
          </a:xfrm>
          <a:prstGeom prst="rect">
            <a:avLst/>
          </a:prstGeom>
        </p:spPr>
        <p:txBody>
          <a:bodyPr vert="horz" lIns="91440" tIns="45720" rIns="91440" bIns="45720" rtlCol="0" anchor="ctr"/>
          <a:lstStyle>
            <a:lvl1pPr algn="l">
              <a:defRPr sz="1200">
                <a:solidFill>
                  <a:schemeClr val="tx1">
                    <a:lumMod val="50000"/>
                  </a:schemeClr>
                </a:solidFill>
              </a:defRPr>
            </a:lvl1pPr>
          </a:lstStyle>
          <a:p>
            <a:endParaRPr/>
          </a:p>
        </p:txBody>
      </p:sp>
      <p:sp>
        <p:nvSpPr>
          <p:cNvPr id="6" name="Slide Number Placeholder 5"/>
          <p:cNvSpPr>
            <a:spLocks noGrp="1"/>
          </p:cNvSpPr>
          <p:nvPr>
            <p:ph type="sldNum" sz="quarter" idx="4"/>
          </p:nvPr>
        </p:nvSpPr>
        <p:spPr>
          <a:xfrm>
            <a:off x="85724" y="6394450"/>
            <a:ext cx="523875" cy="274320"/>
          </a:xfrm>
          <a:prstGeom prst="rect">
            <a:avLst/>
          </a:prstGeom>
        </p:spPr>
        <p:txBody>
          <a:bodyPr vert="horz" lIns="91440" tIns="45720" rIns="91440" bIns="45720" rtlCol="0" anchor="ctr"/>
          <a:lstStyle>
            <a:lvl1pPr algn="r">
              <a:defRPr sz="1200">
                <a:solidFill>
                  <a:schemeClr val="tx1">
                    <a:lumMod val="50000"/>
                  </a:schemeClr>
                </a:solidFill>
              </a:defRPr>
            </a:lvl1pPr>
          </a:lstStyle>
          <a:p>
            <a:fld id="{5F4C9F40-B079-4B71-A627-7266DFEA7F03}" type="slidenum">
              <a:rPr/>
              <a:pPr/>
              <a:t>‹#›</a:t>
            </a:fld>
            <a:endParaRPr/>
          </a:p>
        </p:txBody>
      </p:sp>
    </p:spTree>
    <p:extLst>
      <p:ext uri="{BB962C8B-B14F-4D97-AF65-F5344CB8AC3E}">
        <p14:creationId xmlns:p14="http://schemas.microsoft.com/office/powerpoint/2010/main" val="1275958476"/>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3400" kern="1200">
          <a:solidFill>
            <a:schemeClr val="tx1"/>
          </a:solidFill>
          <a:latin typeface="+mj-lt"/>
          <a:ea typeface="+mj-ea"/>
          <a:cs typeface="+mj-cs"/>
        </a:defRPr>
      </a:lvl1pPr>
    </p:titleStyle>
    <p:bodyStyle>
      <a:lvl1pPr marL="274320" indent="-274320" algn="l" defTabSz="914400" rtl="0" eaLnBrk="1" latinLnBrk="0" hangingPunct="1">
        <a:spcBef>
          <a:spcPts val="2200"/>
        </a:spcBef>
        <a:buClr>
          <a:schemeClr val="tx1">
            <a:lumMod val="65000"/>
          </a:schemeClr>
        </a:buClr>
        <a:buFont typeface="Arial" pitchFamily="34" charset="0"/>
        <a:buChar char="•"/>
        <a:defRPr sz="2200" kern="1200">
          <a:solidFill>
            <a:schemeClr val="tx1"/>
          </a:solidFill>
          <a:latin typeface="+mn-lt"/>
          <a:ea typeface="+mn-ea"/>
          <a:cs typeface="+mn-cs"/>
        </a:defRPr>
      </a:lvl1pPr>
      <a:lvl2pPr marL="594360" indent="-274320" algn="l" defTabSz="914400" rtl="0" eaLnBrk="1" latinLnBrk="0" hangingPunct="1">
        <a:spcBef>
          <a:spcPts val="1600"/>
        </a:spcBef>
        <a:buClr>
          <a:schemeClr val="tx1">
            <a:lumMod val="65000"/>
          </a:schemeClr>
        </a:buClr>
        <a:buFont typeface="Arial" pitchFamily="34" charset="0"/>
        <a:buChar char="•"/>
        <a:defRPr sz="2000" kern="1200">
          <a:solidFill>
            <a:schemeClr val="tx1"/>
          </a:solidFill>
          <a:latin typeface="+mn-lt"/>
          <a:ea typeface="+mn-ea"/>
          <a:cs typeface="+mn-cs"/>
        </a:defRPr>
      </a:lvl2pPr>
      <a:lvl3pPr marL="868680" indent="-228600" algn="l" defTabSz="914400" rtl="0" eaLnBrk="1" latinLnBrk="0" hangingPunct="1">
        <a:spcBef>
          <a:spcPts val="1200"/>
        </a:spcBef>
        <a:buClr>
          <a:schemeClr val="tx1">
            <a:lumMod val="65000"/>
          </a:schemeClr>
        </a:buClr>
        <a:buFont typeface="Arial" pitchFamily="34" charset="0"/>
        <a:buChar char="•"/>
        <a:defRPr sz="1800" kern="1200">
          <a:solidFill>
            <a:schemeClr val="tx1"/>
          </a:solidFill>
          <a:latin typeface="+mn-lt"/>
          <a:ea typeface="+mn-ea"/>
          <a:cs typeface="+mn-cs"/>
        </a:defRPr>
      </a:lvl3pPr>
      <a:lvl4pPr marL="1188720" indent="-228600" algn="l" defTabSz="914400" rtl="0" eaLnBrk="1" latinLnBrk="0" hangingPunct="1">
        <a:spcBef>
          <a:spcPts val="1000"/>
        </a:spcBef>
        <a:buClr>
          <a:schemeClr val="tx1">
            <a:lumMod val="65000"/>
          </a:schemeClr>
        </a:buClr>
        <a:buFont typeface="Arial" pitchFamily="34" charset="0"/>
        <a:buChar char="•"/>
        <a:defRPr sz="1600" kern="1200">
          <a:solidFill>
            <a:schemeClr val="tx1"/>
          </a:solidFill>
          <a:latin typeface="+mn-lt"/>
          <a:ea typeface="+mn-ea"/>
          <a:cs typeface="+mn-cs"/>
        </a:defRPr>
      </a:lvl4pPr>
      <a:lvl5pPr marL="1417320" indent="-228600" algn="l" defTabSz="914400" rtl="0" eaLnBrk="1" latinLnBrk="0" hangingPunct="1">
        <a:spcBef>
          <a:spcPts val="800"/>
        </a:spcBef>
        <a:buClr>
          <a:schemeClr val="tx1">
            <a:lumMod val="65000"/>
          </a:schemeClr>
        </a:buClr>
        <a:buFont typeface="Arial" pitchFamily="34" charset="0"/>
        <a:buChar char="•"/>
        <a:defRPr sz="1600" kern="1200">
          <a:solidFill>
            <a:schemeClr val="tx1"/>
          </a:solidFill>
          <a:latin typeface="+mn-lt"/>
          <a:ea typeface="+mn-ea"/>
          <a:cs typeface="+mn-cs"/>
        </a:defRPr>
      </a:lvl5pPr>
      <a:lvl6pPr marL="1645920" indent="-228600" algn="l" defTabSz="914400" rtl="0" eaLnBrk="1" latinLnBrk="0" hangingPunct="1">
        <a:spcBef>
          <a:spcPts val="600"/>
        </a:spcBef>
        <a:buClr>
          <a:schemeClr val="tx1">
            <a:lumMod val="65000"/>
          </a:schemeClr>
        </a:buClr>
        <a:buFont typeface="Arial" pitchFamily="34" charset="0"/>
        <a:buChar char="•"/>
        <a:defRPr sz="1600" kern="1200">
          <a:solidFill>
            <a:schemeClr val="tx1"/>
          </a:solidFill>
          <a:latin typeface="+mn-lt"/>
          <a:ea typeface="+mn-ea"/>
          <a:cs typeface="+mn-cs"/>
        </a:defRPr>
      </a:lvl6pPr>
      <a:lvl7pPr marL="1874520" indent="-228600" algn="l" defTabSz="914400" rtl="0" eaLnBrk="1" latinLnBrk="0" hangingPunct="1">
        <a:spcBef>
          <a:spcPts val="600"/>
        </a:spcBef>
        <a:buClr>
          <a:schemeClr val="tx1">
            <a:lumMod val="65000"/>
          </a:schemeClr>
        </a:buClr>
        <a:buFont typeface="Arial" pitchFamily="34" charset="0"/>
        <a:buChar char="•"/>
        <a:defRPr sz="1600" kern="1200">
          <a:solidFill>
            <a:schemeClr val="tx1"/>
          </a:solidFill>
          <a:latin typeface="+mn-lt"/>
          <a:ea typeface="+mn-ea"/>
          <a:cs typeface="+mn-cs"/>
        </a:defRPr>
      </a:lvl7pPr>
      <a:lvl8pPr marL="2103120" indent="-228600" algn="l" defTabSz="914400" rtl="0" eaLnBrk="1" latinLnBrk="0" hangingPunct="1">
        <a:spcBef>
          <a:spcPts val="600"/>
        </a:spcBef>
        <a:buClr>
          <a:schemeClr val="tx1">
            <a:lumMod val="65000"/>
          </a:schemeClr>
        </a:buClr>
        <a:buFont typeface="Arial" pitchFamily="34" charset="0"/>
        <a:buChar char="•"/>
        <a:defRPr sz="1600" kern="1200">
          <a:solidFill>
            <a:schemeClr val="tx1"/>
          </a:solidFill>
          <a:latin typeface="+mn-lt"/>
          <a:ea typeface="+mn-ea"/>
          <a:cs typeface="+mn-cs"/>
        </a:defRPr>
      </a:lvl8pPr>
      <a:lvl9pPr marL="2331720" indent="-228600" algn="l" defTabSz="914400" rtl="0" eaLnBrk="1" latinLnBrk="0" hangingPunct="1">
        <a:spcBef>
          <a:spcPts val="600"/>
        </a:spcBef>
        <a:buClr>
          <a:schemeClr val="tx1">
            <a:lumMod val="65000"/>
          </a:schemeClr>
        </a:buClr>
        <a:buFont typeface="Arial" pitchFamily="34" charset="0"/>
        <a:buChar char="•"/>
        <a:defRPr sz="16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3840" userDrawn="1">
          <p15:clr>
            <a:srgbClr val="F26B43"/>
          </p15:clr>
        </p15:guide>
        <p15:guide id="2" orient="horz" pos="216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iGEM 2016 Shad Valley – Day 1:</a:t>
            </a:r>
            <a:br>
              <a:rPr lang="en-US" dirty="0" smtClean="0"/>
            </a:br>
            <a:r>
              <a:rPr lang="en-US" dirty="0" smtClean="0"/>
              <a:t>A Primer on Synthetic Biology</a:t>
            </a:r>
            <a:endParaRPr lang="en-US" dirty="0"/>
          </a:p>
        </p:txBody>
      </p:sp>
      <p:sp>
        <p:nvSpPr>
          <p:cNvPr id="3" name="Subtitle 2"/>
          <p:cNvSpPr>
            <a:spLocks noGrp="1"/>
          </p:cNvSpPr>
          <p:nvPr>
            <p:ph type="subTitle" idx="1"/>
          </p:nvPr>
        </p:nvSpPr>
        <p:spPr/>
        <p:txBody>
          <a:bodyPr/>
          <a:lstStyle/>
          <a:p>
            <a:r>
              <a:rPr lang="en-US" dirty="0" smtClean="0"/>
              <a:t>By: Austin Boucinha</a:t>
            </a:r>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151390" y="5084694"/>
            <a:ext cx="1946851" cy="1060490"/>
          </a:xfrm>
          <a:prstGeom prst="rect">
            <a:avLst/>
          </a:prstGeom>
        </p:spPr>
      </p:pic>
    </p:spTree>
    <p:extLst>
      <p:ext uri="{BB962C8B-B14F-4D97-AF65-F5344CB8AC3E}">
        <p14:creationId xmlns:p14="http://schemas.microsoft.com/office/powerpoint/2010/main" val="1420781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0"/>
            <a:ext cx="10972800" cy="2286000"/>
          </a:xfrm>
        </p:spPr>
        <p:txBody>
          <a:bodyPr anchor="ctr"/>
          <a:lstStyle/>
          <a:p>
            <a:pPr algn="ctr"/>
            <a:r>
              <a:rPr lang="en-US" dirty="0" smtClean="0"/>
              <a:t>DNA Sequencing</a:t>
            </a:r>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68366" y="5906180"/>
            <a:ext cx="1729874" cy="942298"/>
          </a:xfrm>
          <a:prstGeom prst="rect">
            <a:avLst/>
          </a:prstGeom>
        </p:spPr>
      </p:pic>
    </p:spTree>
    <p:extLst>
      <p:ext uri="{BB962C8B-B14F-4D97-AF65-F5344CB8AC3E}">
        <p14:creationId xmlns:p14="http://schemas.microsoft.com/office/powerpoint/2010/main" val="1011801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68366" y="5906180"/>
            <a:ext cx="1729874" cy="942298"/>
          </a:xfrm>
          <a:prstGeom prst="rect">
            <a:avLst/>
          </a:prstGeom>
        </p:spPr>
      </p:pic>
      <p:sp>
        <p:nvSpPr>
          <p:cNvPr id="5" name="Title 4"/>
          <p:cNvSpPr>
            <a:spLocks noGrp="1"/>
          </p:cNvSpPr>
          <p:nvPr>
            <p:ph type="title"/>
          </p:nvPr>
        </p:nvSpPr>
        <p:spPr>
          <a:xfrm>
            <a:off x="659027" y="1645571"/>
            <a:ext cx="10972800" cy="2286000"/>
          </a:xfrm>
        </p:spPr>
        <p:txBody>
          <a:bodyPr/>
          <a:lstStyle/>
          <a:p>
            <a:pPr algn="ctr"/>
            <a:r>
              <a:rPr lang="en-CA" dirty="0" smtClean="0"/>
              <a:t>A T C G</a:t>
            </a:r>
            <a:endParaRPr lang="en-CA" dirty="0"/>
          </a:p>
        </p:txBody>
      </p:sp>
    </p:spTree>
    <p:extLst>
      <p:ext uri="{BB962C8B-B14F-4D97-AF65-F5344CB8AC3E}">
        <p14:creationId xmlns:p14="http://schemas.microsoft.com/office/powerpoint/2010/main" val="812874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0"/>
            <a:ext cx="10972800" cy="2286000"/>
          </a:xfrm>
        </p:spPr>
        <p:txBody>
          <a:bodyPr anchor="ctr"/>
          <a:lstStyle/>
          <a:p>
            <a:pPr algn="ctr"/>
            <a:r>
              <a:rPr lang="en-US" dirty="0" smtClean="0"/>
              <a:t>Mathematical Modelling</a:t>
            </a:r>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68366" y="5906180"/>
            <a:ext cx="1729874" cy="942298"/>
          </a:xfrm>
          <a:prstGeom prst="rect">
            <a:avLst/>
          </a:prstGeom>
        </p:spPr>
      </p:pic>
    </p:spTree>
    <p:extLst>
      <p:ext uri="{BB962C8B-B14F-4D97-AF65-F5344CB8AC3E}">
        <p14:creationId xmlns:p14="http://schemas.microsoft.com/office/powerpoint/2010/main" val="2185758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Genetics Theory Overview</a:t>
            </a:r>
            <a:endParaRPr lang="en-US" dirty="0"/>
          </a:p>
        </p:txBody>
      </p:sp>
      <p:sp>
        <p:nvSpPr>
          <p:cNvPr id="3" name="Content Placeholder 2"/>
          <p:cNvSpPr>
            <a:spLocks noGrp="1"/>
          </p:cNvSpPr>
          <p:nvPr>
            <p:ph idx="1"/>
          </p:nvPr>
        </p:nvSpPr>
        <p:spPr/>
        <p:txBody>
          <a:bodyPr/>
          <a:lstStyle/>
          <a:p>
            <a:r>
              <a:rPr lang="en-US" dirty="0" smtClean="0"/>
              <a:t>Central Dogma of DNA</a:t>
            </a:r>
          </a:p>
          <a:p>
            <a:r>
              <a:rPr lang="en-US" dirty="0" smtClean="0"/>
              <a:t>Plasmids and Restriction Enzymes</a:t>
            </a:r>
          </a:p>
          <a:p>
            <a:r>
              <a:rPr lang="en-US" dirty="0" smtClean="0"/>
              <a:t>BioBricks: The Plasmid Standard</a:t>
            </a:r>
          </a:p>
          <a:p>
            <a:r>
              <a:rPr lang="en-US" dirty="0" smtClean="0"/>
              <a:t>Cell Transformation</a:t>
            </a:r>
            <a:r>
              <a:rPr lang="en-US" dirty="0"/>
              <a:t> </a:t>
            </a:r>
            <a:r>
              <a:rPr lang="en-US" dirty="0" smtClean="0"/>
              <a:t>&amp; Competent Cells</a:t>
            </a:r>
          </a:p>
          <a:p>
            <a:r>
              <a:rPr lang="en-US" dirty="0" smtClean="0"/>
              <a:t>Plating Cells &amp; The Observation of Colonies</a:t>
            </a:r>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68366" y="5906180"/>
            <a:ext cx="1729874" cy="942298"/>
          </a:xfrm>
          <a:prstGeom prst="rect">
            <a:avLst/>
          </a:prstGeom>
        </p:spPr>
      </p:pic>
    </p:spTree>
    <p:extLst>
      <p:ext uri="{BB962C8B-B14F-4D97-AF65-F5344CB8AC3E}">
        <p14:creationId xmlns:p14="http://schemas.microsoft.com/office/powerpoint/2010/main" val="2086588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0"/>
            <a:ext cx="10972800" cy="2286000"/>
          </a:xfrm>
        </p:spPr>
        <p:txBody>
          <a:bodyPr anchor="ctr"/>
          <a:lstStyle/>
          <a:p>
            <a:pPr algn="ctr"/>
            <a:r>
              <a:rPr lang="en-US" dirty="0" smtClean="0"/>
              <a:t>The Central Dogma of DNA</a:t>
            </a:r>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68366" y="5906180"/>
            <a:ext cx="1729874" cy="942298"/>
          </a:xfrm>
          <a:prstGeom prst="rect">
            <a:avLst/>
          </a:prstGeom>
        </p:spPr>
      </p:pic>
    </p:spTree>
    <p:extLst>
      <p:ext uri="{BB962C8B-B14F-4D97-AF65-F5344CB8AC3E}">
        <p14:creationId xmlns:p14="http://schemas.microsoft.com/office/powerpoint/2010/main" val="12533083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0"/>
            <a:ext cx="10972800" cy="2286000"/>
          </a:xfrm>
        </p:spPr>
        <p:txBody>
          <a:bodyPr anchor="ctr"/>
          <a:lstStyle/>
          <a:p>
            <a:pPr algn="ctr"/>
            <a:r>
              <a:rPr lang="en-US" dirty="0" smtClean="0"/>
              <a:t>Plasmids &amp; Restriction Enzymes</a:t>
            </a:r>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68366" y="5906180"/>
            <a:ext cx="1729874" cy="942298"/>
          </a:xfrm>
          <a:prstGeom prst="rect">
            <a:avLst/>
          </a:prstGeom>
        </p:spPr>
      </p:pic>
    </p:spTree>
    <p:extLst>
      <p:ext uri="{BB962C8B-B14F-4D97-AF65-F5344CB8AC3E}">
        <p14:creationId xmlns:p14="http://schemas.microsoft.com/office/powerpoint/2010/main" val="5665362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0"/>
            <a:ext cx="10972800" cy="2286000"/>
          </a:xfrm>
        </p:spPr>
        <p:txBody>
          <a:bodyPr anchor="ctr"/>
          <a:lstStyle/>
          <a:p>
            <a:pPr algn="ctr"/>
            <a:r>
              <a:rPr lang="en-US" dirty="0" smtClean="0"/>
              <a:t>BioBricks: The Plasmid Standard</a:t>
            </a:r>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68366" y="5906180"/>
            <a:ext cx="1729874" cy="942298"/>
          </a:xfrm>
          <a:prstGeom prst="rect">
            <a:avLst/>
          </a:prstGeom>
        </p:spPr>
      </p:pic>
    </p:spTree>
    <p:extLst>
      <p:ext uri="{BB962C8B-B14F-4D97-AF65-F5344CB8AC3E}">
        <p14:creationId xmlns:p14="http://schemas.microsoft.com/office/powerpoint/2010/main" val="817038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0"/>
            <a:ext cx="10972800" cy="2286000"/>
          </a:xfrm>
        </p:spPr>
        <p:txBody>
          <a:bodyPr anchor="ctr"/>
          <a:lstStyle/>
          <a:p>
            <a:pPr algn="ctr"/>
            <a:r>
              <a:rPr lang="en-US" dirty="0" smtClean="0"/>
              <a:t>Cell Transformation &amp; Competent Cells</a:t>
            </a:r>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68366" y="5906180"/>
            <a:ext cx="1729874" cy="942298"/>
          </a:xfrm>
          <a:prstGeom prst="rect">
            <a:avLst/>
          </a:prstGeom>
        </p:spPr>
      </p:pic>
    </p:spTree>
    <p:extLst>
      <p:ext uri="{BB962C8B-B14F-4D97-AF65-F5344CB8AC3E}">
        <p14:creationId xmlns:p14="http://schemas.microsoft.com/office/powerpoint/2010/main" val="1809231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0"/>
            <a:ext cx="10972800" cy="2286000"/>
          </a:xfrm>
        </p:spPr>
        <p:txBody>
          <a:bodyPr anchor="ctr">
            <a:normAutofit/>
          </a:bodyPr>
          <a:lstStyle/>
          <a:p>
            <a:pPr algn="ctr"/>
            <a:r>
              <a:rPr lang="en-US" dirty="0" smtClean="0"/>
              <a:t>Plating Cells </a:t>
            </a:r>
            <a:br>
              <a:rPr lang="en-US" dirty="0" smtClean="0"/>
            </a:br>
            <a:r>
              <a:rPr lang="en-US" dirty="0" smtClean="0"/>
              <a:t>&amp; The Observation of Colonies</a:t>
            </a:r>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68366" y="5906180"/>
            <a:ext cx="1729874" cy="942298"/>
          </a:xfrm>
          <a:prstGeom prst="rect">
            <a:avLst/>
          </a:prstGeom>
        </p:spPr>
      </p:pic>
    </p:spTree>
    <p:extLst>
      <p:ext uri="{BB962C8B-B14F-4D97-AF65-F5344CB8AC3E}">
        <p14:creationId xmlns:p14="http://schemas.microsoft.com/office/powerpoint/2010/main" val="397709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0"/>
            <a:ext cx="10972800" cy="2286000"/>
          </a:xfrm>
        </p:spPr>
        <p:txBody>
          <a:bodyPr anchor="ctr"/>
          <a:lstStyle/>
          <a:p>
            <a:pPr algn="ctr"/>
            <a:r>
              <a:rPr lang="en-US" dirty="0" smtClean="0"/>
              <a:t>Your Experiment @</a:t>
            </a:r>
            <a:br>
              <a:rPr lang="en-US" dirty="0" smtClean="0"/>
            </a:br>
            <a:r>
              <a:rPr lang="en-US" dirty="0" smtClean="0"/>
              <a:t>Shad Valley Waterloo</a:t>
            </a:r>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68366" y="5906180"/>
            <a:ext cx="1729874" cy="942298"/>
          </a:xfrm>
          <a:prstGeom prst="rect">
            <a:avLst/>
          </a:prstGeom>
        </p:spPr>
      </p:pic>
    </p:spTree>
    <p:extLst>
      <p:ext uri="{BB962C8B-B14F-4D97-AF65-F5344CB8AC3E}">
        <p14:creationId xmlns:p14="http://schemas.microsoft.com/office/powerpoint/2010/main" val="10583050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Presentation Outline</a:t>
            </a:r>
            <a:endParaRPr lang="en-US" dirty="0"/>
          </a:p>
        </p:txBody>
      </p:sp>
      <p:sp>
        <p:nvSpPr>
          <p:cNvPr id="3" name="Content Placeholder 2"/>
          <p:cNvSpPr>
            <a:spLocks noGrp="1"/>
          </p:cNvSpPr>
          <p:nvPr>
            <p:ph idx="1"/>
          </p:nvPr>
        </p:nvSpPr>
        <p:spPr/>
        <p:txBody>
          <a:bodyPr>
            <a:normAutofit/>
          </a:bodyPr>
          <a:lstStyle/>
          <a:p>
            <a:r>
              <a:rPr lang="en-US" sz="2400" dirty="0" smtClean="0"/>
              <a:t>Overview of Synthetic Biology</a:t>
            </a:r>
          </a:p>
          <a:p>
            <a:r>
              <a:rPr lang="en-US" sz="2400" dirty="0" smtClean="0"/>
              <a:t>Perspectives of Synthetic Biology</a:t>
            </a:r>
          </a:p>
          <a:p>
            <a:r>
              <a:rPr lang="en-US" sz="2400" dirty="0" smtClean="0"/>
              <a:t>Enabling Technologies of Synthetic Biology</a:t>
            </a:r>
          </a:p>
          <a:p>
            <a:r>
              <a:rPr lang="en-US" sz="2400" dirty="0" smtClean="0"/>
              <a:t>Genetics Lab Theory Overview</a:t>
            </a:r>
          </a:p>
          <a:p>
            <a:r>
              <a:rPr lang="en-US" sz="2400" dirty="0" smtClean="0"/>
              <a:t>Your Experiment @ Shad Valley Waterloo</a:t>
            </a:r>
          </a:p>
          <a:p>
            <a:r>
              <a:rPr lang="en-US" sz="2400" dirty="0"/>
              <a:t>Connection between Genetic Manipulation and Synthetic </a:t>
            </a:r>
            <a:r>
              <a:rPr lang="en-US" sz="2400" dirty="0" smtClean="0"/>
              <a:t>Biology</a:t>
            </a:r>
            <a:endParaRPr lang="en-US" sz="2400"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68366" y="5906180"/>
            <a:ext cx="1729874" cy="942298"/>
          </a:xfrm>
          <a:prstGeom prst="rect">
            <a:avLst/>
          </a:prstGeom>
        </p:spPr>
      </p:pic>
    </p:spTree>
    <p:extLst>
      <p:ext uri="{BB962C8B-B14F-4D97-AF65-F5344CB8AC3E}">
        <p14:creationId xmlns:p14="http://schemas.microsoft.com/office/powerpoint/2010/main" val="2422939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0"/>
            <a:ext cx="10972800" cy="2286000"/>
          </a:xfrm>
        </p:spPr>
        <p:txBody>
          <a:bodyPr anchor="ctr"/>
          <a:lstStyle/>
          <a:p>
            <a:pPr algn="ctr"/>
            <a:r>
              <a:rPr lang="en-US" dirty="0" smtClean="0"/>
              <a:t>The Link Between Genetic Manipulation &amp; Synthetic Biology</a:t>
            </a:r>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68366" y="5906180"/>
            <a:ext cx="1729874" cy="942298"/>
          </a:xfrm>
          <a:prstGeom prst="rect">
            <a:avLst/>
          </a:prstGeom>
        </p:spPr>
      </p:pic>
    </p:spTree>
    <p:extLst>
      <p:ext uri="{BB962C8B-B14F-4D97-AF65-F5344CB8AC3E}">
        <p14:creationId xmlns:p14="http://schemas.microsoft.com/office/powerpoint/2010/main" val="392608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Shape 205"/>
          <p:cNvSpPr txBox="1">
            <a:spLocks noGrp="1"/>
          </p:cNvSpPr>
          <p:nvPr>
            <p:ph type="title"/>
          </p:nvPr>
        </p:nvSpPr>
        <p:spPr>
          <a:xfrm>
            <a:off x="1097279" y="758952"/>
            <a:ext cx="10058399" cy="3566099"/>
          </a:xfrm>
          <a:prstGeom prst="rect">
            <a:avLst/>
          </a:prstGeom>
          <a:noFill/>
          <a:ln>
            <a:noFill/>
          </a:ln>
        </p:spPr>
        <p:txBody>
          <a:bodyPr lIns="91425" tIns="45700" rIns="91425" bIns="45700" anchor="b" anchorCtr="0">
            <a:noAutofit/>
          </a:bodyPr>
          <a:lstStyle/>
          <a:p>
            <a:pPr marL="0" marR="0" lvl="0" indent="0" algn="l" rtl="0">
              <a:lnSpc>
                <a:spcPct val="85000"/>
              </a:lnSpc>
              <a:spcBef>
                <a:spcPts val="0"/>
              </a:spcBef>
              <a:buClr>
                <a:srgbClr val="262626"/>
              </a:buClr>
              <a:buSzPct val="25000"/>
              <a:buFont typeface="Calibri"/>
              <a:buNone/>
            </a:pPr>
            <a:r>
              <a:rPr lang="en-CA" sz="8000" dirty="0">
                <a:latin typeface="Calibri"/>
                <a:ea typeface="Calibri"/>
                <a:cs typeface="Calibri"/>
                <a:sym typeface="Calibri"/>
              </a:rPr>
              <a:t>Lab Safety</a:t>
            </a:r>
          </a:p>
        </p:txBody>
      </p:sp>
      <p:sp>
        <p:nvSpPr>
          <p:cNvPr id="206" name="Shape 206"/>
          <p:cNvSpPr txBox="1">
            <a:spLocks noGrp="1"/>
          </p:cNvSpPr>
          <p:nvPr>
            <p:ph type="body" idx="1"/>
          </p:nvPr>
        </p:nvSpPr>
        <p:spPr>
          <a:xfrm>
            <a:off x="1097279" y="4453128"/>
            <a:ext cx="10058399" cy="1143000"/>
          </a:xfrm>
          <a:prstGeom prst="rect">
            <a:avLst/>
          </a:prstGeom>
          <a:noFill/>
          <a:ln>
            <a:noFill/>
          </a:ln>
        </p:spPr>
        <p:txBody>
          <a:bodyPr lIns="91425" tIns="45700" rIns="91425" bIns="45700" anchor="t" anchorCtr="0">
            <a:noAutofit/>
          </a:bodyPr>
          <a:lstStyle/>
          <a:p>
            <a:pPr marL="0" marR="0" lvl="0" indent="0" algn="l" rtl="0">
              <a:lnSpc>
                <a:spcPct val="90000"/>
              </a:lnSpc>
              <a:spcBef>
                <a:spcPts val="0"/>
              </a:spcBef>
              <a:spcAft>
                <a:spcPts val="200"/>
              </a:spcAft>
              <a:buClr>
                <a:schemeClr val="accent1"/>
              </a:buClr>
              <a:buSzPct val="25000"/>
              <a:buFont typeface="Calibri"/>
              <a:buNone/>
            </a:pPr>
            <a:r>
              <a:rPr lang="en-CA" sz="2400" dirty="0">
                <a:solidFill>
                  <a:schemeClr val="tx1"/>
                </a:solidFill>
                <a:latin typeface="Calibri"/>
                <a:ea typeface="Calibri"/>
                <a:cs typeface="Calibri"/>
                <a:sym typeface="Calibri"/>
              </a:rPr>
              <a:t>BEFORE WE CAN DO ANYTHING...</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68366" y="5906180"/>
            <a:ext cx="1729874" cy="942298"/>
          </a:xfrm>
          <a:prstGeom prst="rect">
            <a:avLst/>
          </a:prstGeom>
        </p:spPr>
      </p:pic>
    </p:spTree>
    <p:extLst>
      <p:ext uri="{BB962C8B-B14F-4D97-AF65-F5344CB8AC3E}">
        <p14:creationId xmlns:p14="http://schemas.microsoft.com/office/powerpoint/2010/main" val="1062598696"/>
      </p:ext>
    </p:extLst>
  </p:cSld>
  <p:clrMapOvr>
    <a:masterClrMapping/>
  </p:clrMapOvr>
  <p:transition spd="slow">
    <p:cu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Shape 211"/>
          <p:cNvSpPr txBox="1">
            <a:spLocks noGrp="1"/>
          </p:cNvSpPr>
          <p:nvPr>
            <p:ph type="title"/>
          </p:nvPr>
        </p:nvSpPr>
        <p:spPr>
          <a:xfrm>
            <a:off x="217385" y="-179224"/>
            <a:ext cx="10058399" cy="1450799"/>
          </a:xfrm>
          <a:prstGeom prst="rect">
            <a:avLst/>
          </a:prstGeom>
          <a:noFill/>
          <a:ln>
            <a:noFill/>
          </a:ln>
        </p:spPr>
        <p:txBody>
          <a:bodyPr lIns="91425" tIns="45700" rIns="91425" bIns="45700" anchor="b" anchorCtr="0">
            <a:noAutofit/>
          </a:bodyPr>
          <a:lstStyle/>
          <a:p>
            <a:pPr marL="0" marR="0" lvl="0" indent="0" algn="l" rtl="0">
              <a:lnSpc>
                <a:spcPct val="85000"/>
              </a:lnSpc>
              <a:spcBef>
                <a:spcPts val="0"/>
              </a:spcBef>
              <a:buClr>
                <a:srgbClr val="3F3F3F"/>
              </a:buClr>
              <a:buSzPct val="25000"/>
              <a:buFont typeface="Calibri"/>
              <a:buNone/>
            </a:pPr>
            <a:r>
              <a:rPr lang="en-CA" sz="4800" dirty="0">
                <a:latin typeface="Calibri"/>
                <a:ea typeface="Calibri"/>
                <a:cs typeface="Calibri"/>
                <a:sym typeface="Calibri"/>
              </a:rPr>
              <a:t>Why is lab safety Important?</a:t>
            </a:r>
          </a:p>
        </p:txBody>
      </p:sp>
      <p:sp>
        <p:nvSpPr>
          <p:cNvPr id="212" name="Shape 212"/>
          <p:cNvSpPr txBox="1">
            <a:spLocks noGrp="1"/>
          </p:cNvSpPr>
          <p:nvPr>
            <p:ph type="body" idx="1"/>
          </p:nvPr>
        </p:nvSpPr>
        <p:spPr>
          <a:xfrm>
            <a:off x="217385" y="1941968"/>
            <a:ext cx="10058399" cy="4023299"/>
          </a:xfrm>
          <a:prstGeom prst="rect">
            <a:avLst/>
          </a:prstGeom>
          <a:noFill/>
          <a:ln>
            <a:noFill/>
          </a:ln>
        </p:spPr>
        <p:txBody>
          <a:bodyPr lIns="0" tIns="45700" rIns="0" bIns="45700" anchor="t" anchorCtr="0">
            <a:noAutofit/>
          </a:bodyPr>
          <a:lstStyle/>
          <a:p>
            <a:pPr marL="91440" marR="0" lvl="0" indent="-91440" algn="l" rtl="0">
              <a:lnSpc>
                <a:spcPct val="90000"/>
              </a:lnSpc>
              <a:spcBef>
                <a:spcPts val="0"/>
              </a:spcBef>
              <a:spcAft>
                <a:spcPts val="0"/>
              </a:spcAft>
              <a:buClr>
                <a:schemeClr val="accent1"/>
              </a:buClr>
              <a:buSzPct val="100000"/>
              <a:buFont typeface="Calibri"/>
              <a:buChar char=" "/>
            </a:pPr>
            <a:r>
              <a:rPr lang="en-CA" sz="2800" dirty="0">
                <a:latin typeface="Calibri"/>
                <a:ea typeface="Calibri"/>
                <a:cs typeface="Calibri"/>
                <a:sym typeface="Calibri"/>
              </a:rPr>
              <a:t>Handling of </a:t>
            </a:r>
            <a:r>
              <a:rPr lang="en-CA" sz="2800" dirty="0" smtClean="0">
                <a:latin typeface="Calibri"/>
                <a:ea typeface="Calibri"/>
                <a:cs typeface="Calibri"/>
                <a:sym typeface="Calibri"/>
              </a:rPr>
              <a:t>Microbes</a:t>
            </a:r>
          </a:p>
          <a:p>
            <a:pPr marL="91440" marR="0" lvl="0" indent="-91440" algn="l" rtl="0">
              <a:lnSpc>
                <a:spcPct val="90000"/>
              </a:lnSpc>
              <a:spcBef>
                <a:spcPts val="0"/>
              </a:spcBef>
              <a:spcAft>
                <a:spcPts val="0"/>
              </a:spcAft>
              <a:buClr>
                <a:schemeClr val="accent1"/>
              </a:buClr>
              <a:buSzPct val="100000"/>
              <a:buFont typeface="Calibri"/>
              <a:buChar char=" "/>
            </a:pPr>
            <a:endParaRPr lang="en-CA" sz="2800" dirty="0">
              <a:latin typeface="Calibri"/>
              <a:ea typeface="Calibri"/>
              <a:cs typeface="Calibri"/>
              <a:sym typeface="Calibri"/>
            </a:endParaRPr>
          </a:p>
          <a:p>
            <a:pPr>
              <a:lnSpc>
                <a:spcPct val="90000"/>
              </a:lnSpc>
              <a:spcBef>
                <a:spcPts val="0"/>
              </a:spcBef>
            </a:pPr>
            <a:r>
              <a:rPr lang="en-CA" sz="2800" dirty="0" smtClean="0">
                <a:latin typeface="Calibri"/>
                <a:ea typeface="Calibri"/>
                <a:cs typeface="Calibri"/>
                <a:sym typeface="Calibri"/>
              </a:rPr>
              <a:t>Possible </a:t>
            </a:r>
            <a:r>
              <a:rPr lang="en-CA" sz="2800" dirty="0">
                <a:latin typeface="Calibri"/>
                <a:ea typeface="Calibri"/>
                <a:cs typeface="Calibri"/>
                <a:sym typeface="Calibri"/>
              </a:rPr>
              <a:t>Pathogens</a:t>
            </a:r>
          </a:p>
          <a:p>
            <a:pPr>
              <a:lnSpc>
                <a:spcPct val="90000"/>
              </a:lnSpc>
              <a:spcBef>
                <a:spcPts val="0"/>
              </a:spcBef>
            </a:pPr>
            <a:endParaRPr sz="2800" dirty="0">
              <a:latin typeface="Calibri"/>
              <a:ea typeface="Calibri"/>
              <a:cs typeface="Calibri"/>
              <a:sym typeface="Calibri"/>
            </a:endParaRPr>
          </a:p>
          <a:p>
            <a:pPr>
              <a:lnSpc>
                <a:spcPct val="90000"/>
              </a:lnSpc>
              <a:spcBef>
                <a:spcPts val="0"/>
              </a:spcBef>
            </a:pPr>
            <a:r>
              <a:rPr lang="en-CA" sz="2800" dirty="0" smtClean="0">
                <a:latin typeface="Calibri"/>
                <a:ea typeface="Calibri"/>
                <a:cs typeface="Calibri"/>
                <a:sym typeface="Calibri"/>
              </a:rPr>
              <a:t>Handling </a:t>
            </a:r>
            <a:r>
              <a:rPr lang="en-CA" sz="2800" dirty="0">
                <a:latin typeface="Calibri"/>
                <a:ea typeface="Calibri"/>
                <a:cs typeface="Calibri"/>
                <a:sym typeface="Calibri"/>
              </a:rPr>
              <a:t>of Chemical Solutions</a:t>
            </a:r>
          </a:p>
          <a:p>
            <a:pPr>
              <a:lnSpc>
                <a:spcPct val="90000"/>
              </a:lnSpc>
              <a:spcBef>
                <a:spcPts val="0"/>
              </a:spcBef>
            </a:pPr>
            <a:endParaRPr sz="2800" dirty="0">
              <a:latin typeface="Calibri"/>
              <a:ea typeface="Calibri"/>
              <a:cs typeface="Calibri"/>
              <a:sym typeface="Calibri"/>
            </a:endParaRPr>
          </a:p>
          <a:p>
            <a:pPr>
              <a:lnSpc>
                <a:spcPct val="90000"/>
              </a:lnSpc>
              <a:spcBef>
                <a:spcPts val="0"/>
              </a:spcBef>
            </a:pPr>
            <a:r>
              <a:rPr lang="en-CA" sz="2800" dirty="0" smtClean="0">
                <a:latin typeface="Calibri"/>
                <a:ea typeface="Calibri"/>
                <a:cs typeface="Calibri"/>
                <a:sym typeface="Calibri"/>
              </a:rPr>
              <a:t>Working </a:t>
            </a:r>
            <a:r>
              <a:rPr lang="en-CA" sz="2800" dirty="0">
                <a:latin typeface="Calibri"/>
                <a:ea typeface="Calibri"/>
                <a:cs typeface="Calibri"/>
                <a:sym typeface="Calibri"/>
              </a:rPr>
              <a:t>with an open flame</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68366" y="5906180"/>
            <a:ext cx="1729874" cy="942298"/>
          </a:xfrm>
          <a:prstGeom prst="rect">
            <a:avLst/>
          </a:prstGeom>
        </p:spPr>
      </p:pic>
    </p:spTree>
    <p:extLst>
      <p:ext uri="{BB962C8B-B14F-4D97-AF65-F5344CB8AC3E}">
        <p14:creationId xmlns:p14="http://schemas.microsoft.com/office/powerpoint/2010/main" val="334261650"/>
      </p:ext>
    </p:extLst>
  </p:cSld>
  <p:clrMapOvr>
    <a:masterClrMapping/>
  </p:clrMapOvr>
  <p:transition spd="slow">
    <p:cu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Shape 218"/>
          <p:cNvSpPr txBox="1">
            <a:spLocks noGrp="1"/>
          </p:cNvSpPr>
          <p:nvPr>
            <p:ph type="title"/>
          </p:nvPr>
        </p:nvSpPr>
        <p:spPr>
          <a:xfrm>
            <a:off x="372660" y="-217101"/>
            <a:ext cx="10058399" cy="1450799"/>
          </a:xfrm>
          <a:prstGeom prst="rect">
            <a:avLst/>
          </a:prstGeom>
        </p:spPr>
        <p:txBody>
          <a:bodyPr lIns="91425" tIns="91425" rIns="91425" bIns="91425" anchor="b" anchorCtr="0">
            <a:noAutofit/>
          </a:bodyPr>
          <a:lstStyle/>
          <a:p>
            <a:pPr lvl="0">
              <a:spcBef>
                <a:spcPts val="0"/>
              </a:spcBef>
              <a:buNone/>
            </a:pPr>
            <a:r>
              <a:rPr lang="en-CA" sz="4800">
                <a:latin typeface="Calibri"/>
                <a:ea typeface="Calibri"/>
                <a:cs typeface="Calibri"/>
                <a:sym typeface="Calibri"/>
              </a:rPr>
              <a:t>Safety Equipment</a:t>
            </a:r>
          </a:p>
        </p:txBody>
      </p:sp>
      <p:sp>
        <p:nvSpPr>
          <p:cNvPr id="219" name="Shape 219"/>
          <p:cNvSpPr txBox="1">
            <a:spLocks noGrp="1"/>
          </p:cNvSpPr>
          <p:nvPr>
            <p:ph type="body" idx="1"/>
          </p:nvPr>
        </p:nvSpPr>
        <p:spPr>
          <a:xfrm>
            <a:off x="1097279" y="1845733"/>
            <a:ext cx="10058399" cy="4023299"/>
          </a:xfrm>
          <a:prstGeom prst="rect">
            <a:avLst/>
          </a:prstGeom>
        </p:spPr>
        <p:txBody>
          <a:bodyPr lIns="91425" tIns="91425" rIns="91425" bIns="91425" anchor="t" anchorCtr="0">
            <a:noAutofit/>
          </a:bodyPr>
          <a:lstStyle/>
          <a:p>
            <a:pPr marL="0" lvl="0" indent="0" rtl="0">
              <a:spcBef>
                <a:spcPts val="0"/>
              </a:spcBef>
              <a:buNone/>
            </a:pPr>
            <a:r>
              <a:rPr lang="en-CA" sz="2000">
                <a:latin typeface="Calibri"/>
                <a:ea typeface="Calibri"/>
                <a:cs typeface="Calibri"/>
                <a:sym typeface="Calibri"/>
              </a:rPr>
              <a:t>Personal Protective Equipment (PPE)</a:t>
            </a:r>
          </a:p>
          <a:p>
            <a:pPr marL="0" lvl="0" indent="0" rtl="0">
              <a:spcBef>
                <a:spcPts val="0"/>
              </a:spcBef>
              <a:buNone/>
            </a:pPr>
            <a:r>
              <a:rPr lang="en-CA" sz="2000">
                <a:latin typeface="Calibri"/>
                <a:ea typeface="Calibri"/>
                <a:cs typeface="Calibri"/>
                <a:sym typeface="Calibri"/>
              </a:rPr>
              <a:t>	Lab Coats</a:t>
            </a:r>
          </a:p>
          <a:p>
            <a:pPr marL="0" lvl="0" indent="0" rtl="0">
              <a:spcBef>
                <a:spcPts val="0"/>
              </a:spcBef>
              <a:buNone/>
            </a:pPr>
            <a:r>
              <a:rPr lang="en-CA" sz="2000">
                <a:latin typeface="Calibri"/>
                <a:ea typeface="Calibri"/>
                <a:cs typeface="Calibri"/>
                <a:sym typeface="Calibri"/>
              </a:rPr>
              <a:t>	Closed Toe Shoes</a:t>
            </a:r>
          </a:p>
          <a:p>
            <a:pPr marL="0" lvl="0" indent="0" rtl="0">
              <a:spcBef>
                <a:spcPts val="0"/>
              </a:spcBef>
              <a:buNone/>
            </a:pPr>
            <a:r>
              <a:rPr lang="en-CA" sz="2000">
                <a:latin typeface="Calibri"/>
                <a:ea typeface="Calibri"/>
                <a:cs typeface="Calibri"/>
                <a:sym typeface="Calibri"/>
              </a:rPr>
              <a:t>	Gloves</a:t>
            </a:r>
          </a:p>
          <a:p>
            <a:pPr marL="0" lvl="0" indent="0" rtl="0">
              <a:spcBef>
                <a:spcPts val="0"/>
              </a:spcBef>
              <a:buNone/>
            </a:pPr>
            <a:r>
              <a:rPr lang="en-CA" sz="2000">
                <a:latin typeface="Calibri"/>
                <a:ea typeface="Calibri"/>
                <a:cs typeface="Calibri"/>
                <a:sym typeface="Calibri"/>
              </a:rPr>
              <a:t>	Long hair tied up</a:t>
            </a:r>
          </a:p>
          <a:p>
            <a:pPr marL="0" lvl="0" indent="457200">
              <a:spcBef>
                <a:spcPts val="0"/>
              </a:spcBef>
              <a:buNone/>
            </a:pPr>
            <a:r>
              <a:rPr lang="en-CA" sz="2000">
                <a:latin typeface="Calibri"/>
                <a:ea typeface="Calibri"/>
                <a:cs typeface="Calibri"/>
                <a:sym typeface="Calibri"/>
              </a:rPr>
              <a:t>Loose clothing tucked away</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68366" y="5906180"/>
            <a:ext cx="1729874" cy="942298"/>
          </a:xfrm>
          <a:prstGeom prst="rect">
            <a:avLst/>
          </a:prstGeom>
        </p:spPr>
      </p:pic>
    </p:spTree>
    <p:extLst>
      <p:ext uri="{BB962C8B-B14F-4D97-AF65-F5344CB8AC3E}">
        <p14:creationId xmlns:p14="http://schemas.microsoft.com/office/powerpoint/2010/main" val="219226264"/>
      </p:ext>
    </p:extLst>
  </p:cSld>
  <p:clrMapOvr>
    <a:masterClrMapping/>
  </p:clrMapOvr>
  <p:transition spd="slow">
    <p:cut/>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Shape 225"/>
          <p:cNvSpPr txBox="1">
            <a:spLocks noGrp="1"/>
          </p:cNvSpPr>
          <p:nvPr>
            <p:ph type="title"/>
          </p:nvPr>
        </p:nvSpPr>
        <p:spPr>
          <a:xfrm>
            <a:off x="389913" y="-213729"/>
            <a:ext cx="10058399" cy="1450799"/>
          </a:xfrm>
          <a:prstGeom prst="rect">
            <a:avLst/>
          </a:prstGeom>
        </p:spPr>
        <p:txBody>
          <a:bodyPr lIns="91425" tIns="91425" rIns="91425" bIns="91425" anchor="b" anchorCtr="0">
            <a:noAutofit/>
          </a:bodyPr>
          <a:lstStyle/>
          <a:p>
            <a:pPr lvl="0">
              <a:spcBef>
                <a:spcPts val="0"/>
              </a:spcBef>
              <a:buNone/>
            </a:pPr>
            <a:r>
              <a:rPr lang="en-CA" sz="4800">
                <a:latin typeface="Calibri"/>
                <a:ea typeface="Calibri"/>
                <a:cs typeface="Calibri"/>
                <a:sym typeface="Calibri"/>
              </a:rPr>
              <a:t>Workspace</a:t>
            </a:r>
          </a:p>
        </p:txBody>
      </p:sp>
      <p:sp>
        <p:nvSpPr>
          <p:cNvPr id="226" name="Shape 226"/>
          <p:cNvSpPr txBox="1">
            <a:spLocks noGrp="1"/>
          </p:cNvSpPr>
          <p:nvPr>
            <p:ph type="body" idx="1"/>
          </p:nvPr>
        </p:nvSpPr>
        <p:spPr>
          <a:xfrm>
            <a:off x="389913" y="1617446"/>
            <a:ext cx="10058399" cy="4023299"/>
          </a:xfrm>
          <a:prstGeom prst="rect">
            <a:avLst/>
          </a:prstGeom>
        </p:spPr>
        <p:txBody>
          <a:bodyPr lIns="91425" tIns="91425" rIns="91425" bIns="91425" anchor="t" anchorCtr="0">
            <a:noAutofit/>
          </a:bodyPr>
          <a:lstStyle/>
          <a:p>
            <a:pPr marL="0" lvl="0" indent="0" rtl="0">
              <a:lnSpc>
                <a:spcPct val="100000"/>
              </a:lnSpc>
              <a:spcBef>
                <a:spcPts val="0"/>
              </a:spcBef>
              <a:spcAft>
                <a:spcPts val="0"/>
              </a:spcAft>
              <a:buNone/>
            </a:pPr>
            <a:r>
              <a:rPr lang="en-CA" sz="2000" dirty="0">
                <a:latin typeface="Calibri"/>
                <a:ea typeface="Calibri"/>
                <a:cs typeface="Calibri"/>
                <a:sym typeface="Calibri"/>
              </a:rPr>
              <a:t>Always sanitize with ethanol</a:t>
            </a:r>
          </a:p>
          <a:p>
            <a:pPr marL="0" lvl="0" indent="0" rtl="0">
              <a:lnSpc>
                <a:spcPct val="100000"/>
              </a:lnSpc>
              <a:spcBef>
                <a:spcPts val="480"/>
              </a:spcBef>
              <a:spcAft>
                <a:spcPts val="0"/>
              </a:spcAft>
              <a:buNone/>
            </a:pPr>
            <a:r>
              <a:rPr lang="en-CA" sz="2000" dirty="0">
                <a:latin typeface="Calibri"/>
                <a:ea typeface="Calibri"/>
                <a:cs typeface="Calibri"/>
                <a:sym typeface="Calibri"/>
              </a:rPr>
              <a:t>Remove materials that are irrelevant to the experiment</a:t>
            </a:r>
          </a:p>
          <a:p>
            <a:pPr marL="0" lvl="0" indent="0" rtl="0">
              <a:lnSpc>
                <a:spcPct val="100000"/>
              </a:lnSpc>
              <a:spcBef>
                <a:spcPts val="480"/>
              </a:spcBef>
              <a:spcAft>
                <a:spcPts val="0"/>
              </a:spcAft>
              <a:buNone/>
            </a:pPr>
            <a:r>
              <a:rPr lang="en-CA" sz="2000" dirty="0">
                <a:latin typeface="Calibri"/>
                <a:ea typeface="Calibri"/>
                <a:cs typeface="Calibri"/>
                <a:sym typeface="Calibri"/>
              </a:rPr>
              <a:t>Maintain Aseptic area with Bunsen Burner</a:t>
            </a:r>
          </a:p>
          <a:p>
            <a:pPr marL="0" lvl="0" indent="0" rtl="0">
              <a:lnSpc>
                <a:spcPct val="100000"/>
              </a:lnSpc>
              <a:spcBef>
                <a:spcPts val="480"/>
              </a:spcBef>
              <a:spcAft>
                <a:spcPts val="0"/>
              </a:spcAft>
              <a:buNone/>
            </a:pPr>
            <a:r>
              <a:rPr lang="en-CA" sz="2000" dirty="0">
                <a:latin typeface="Calibri"/>
                <a:ea typeface="Calibri"/>
                <a:cs typeface="Calibri"/>
                <a:sym typeface="Calibri"/>
              </a:rPr>
              <a:t>Electronic devices prohibited</a:t>
            </a:r>
          </a:p>
          <a:p>
            <a:pPr marL="0" lvl="0" indent="0" rtl="0">
              <a:lnSpc>
                <a:spcPct val="100000"/>
              </a:lnSpc>
              <a:spcBef>
                <a:spcPts val="480"/>
              </a:spcBef>
              <a:spcAft>
                <a:spcPts val="0"/>
              </a:spcAft>
              <a:buNone/>
            </a:pPr>
            <a:r>
              <a:rPr lang="en-CA" sz="2000" dirty="0">
                <a:latin typeface="Calibri"/>
                <a:ea typeface="Calibri"/>
                <a:cs typeface="Calibri"/>
                <a:sym typeface="Calibri"/>
              </a:rPr>
              <a:t>NO FOOD OR DRINKS</a:t>
            </a:r>
          </a:p>
          <a:p>
            <a:pPr marL="0" lvl="0" indent="0">
              <a:lnSpc>
                <a:spcPct val="100000"/>
              </a:lnSpc>
              <a:spcBef>
                <a:spcPts val="480"/>
              </a:spcBef>
              <a:spcAft>
                <a:spcPts val="0"/>
              </a:spcAft>
              <a:buNone/>
            </a:pPr>
            <a:r>
              <a:rPr lang="en-CA" sz="2000" dirty="0">
                <a:latin typeface="Calibri"/>
                <a:ea typeface="Calibri"/>
                <a:cs typeface="Calibri"/>
                <a:sym typeface="Calibri"/>
              </a:rPr>
              <a:t>Store belongings in the provided lockers</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68366" y="5906180"/>
            <a:ext cx="1729874" cy="942298"/>
          </a:xfrm>
          <a:prstGeom prst="rect">
            <a:avLst/>
          </a:prstGeom>
        </p:spPr>
      </p:pic>
    </p:spTree>
    <p:extLst>
      <p:ext uri="{BB962C8B-B14F-4D97-AF65-F5344CB8AC3E}">
        <p14:creationId xmlns:p14="http://schemas.microsoft.com/office/powerpoint/2010/main" val="1867129297"/>
      </p:ext>
    </p:extLst>
  </p:cSld>
  <p:clrMapOvr>
    <a:masterClrMapping/>
  </p:clrMapOvr>
  <p:transition spd="slow">
    <p:cut/>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Shape 232"/>
          <p:cNvSpPr txBox="1">
            <a:spLocks noGrp="1"/>
          </p:cNvSpPr>
          <p:nvPr>
            <p:ph type="title"/>
          </p:nvPr>
        </p:nvSpPr>
        <p:spPr>
          <a:xfrm>
            <a:off x="458924" y="-213729"/>
            <a:ext cx="10058399" cy="1450799"/>
          </a:xfrm>
          <a:prstGeom prst="rect">
            <a:avLst/>
          </a:prstGeom>
        </p:spPr>
        <p:txBody>
          <a:bodyPr lIns="91425" tIns="91425" rIns="91425" bIns="91425" anchor="b" anchorCtr="0">
            <a:noAutofit/>
          </a:bodyPr>
          <a:lstStyle/>
          <a:p>
            <a:pPr lvl="0">
              <a:spcBef>
                <a:spcPts val="0"/>
              </a:spcBef>
              <a:buNone/>
            </a:pPr>
            <a:r>
              <a:rPr lang="en-CA" sz="4800" dirty="0">
                <a:latin typeface="Calibri"/>
                <a:ea typeface="Calibri"/>
                <a:cs typeface="Calibri"/>
                <a:sym typeface="Calibri"/>
              </a:rPr>
              <a:t>Aseptic Technique</a:t>
            </a:r>
          </a:p>
        </p:txBody>
      </p:sp>
      <p:sp>
        <p:nvSpPr>
          <p:cNvPr id="233" name="Shape 233"/>
          <p:cNvSpPr txBox="1">
            <a:spLocks noGrp="1"/>
          </p:cNvSpPr>
          <p:nvPr>
            <p:ph type="body" idx="1"/>
          </p:nvPr>
        </p:nvSpPr>
        <p:spPr>
          <a:xfrm>
            <a:off x="1097279" y="1845733"/>
            <a:ext cx="10058399" cy="4023299"/>
          </a:xfrm>
          <a:prstGeom prst="rect">
            <a:avLst/>
          </a:prstGeom>
        </p:spPr>
        <p:txBody>
          <a:bodyPr lIns="91425" tIns="91425" rIns="91425" bIns="91425" anchor="t" anchorCtr="0">
            <a:noAutofit/>
          </a:bodyPr>
          <a:lstStyle/>
          <a:p>
            <a:pPr lvl="0" rtl="0">
              <a:spcBef>
                <a:spcPts val="0"/>
              </a:spcBef>
              <a:buNone/>
            </a:pPr>
            <a:r>
              <a:rPr lang="en-CA" sz="2000">
                <a:latin typeface="Calibri"/>
                <a:ea typeface="Calibri"/>
                <a:cs typeface="Calibri"/>
                <a:sym typeface="Calibri"/>
              </a:rPr>
              <a:t>What is it?</a:t>
            </a:r>
          </a:p>
          <a:p>
            <a:pPr lvl="0" rtl="0">
              <a:lnSpc>
                <a:spcPct val="100000"/>
              </a:lnSpc>
              <a:spcBef>
                <a:spcPts val="0"/>
              </a:spcBef>
              <a:spcAft>
                <a:spcPts val="0"/>
              </a:spcAft>
              <a:buNone/>
            </a:pPr>
            <a:r>
              <a:rPr lang="en-CA" sz="2000">
                <a:latin typeface="Calibri"/>
                <a:ea typeface="Calibri"/>
                <a:cs typeface="Calibri"/>
                <a:sym typeface="Calibri"/>
              </a:rPr>
              <a:t>	Use of a flame to clean and </a:t>
            </a:r>
            <a:br>
              <a:rPr lang="en-CA" sz="2000">
                <a:latin typeface="Calibri"/>
                <a:ea typeface="Calibri"/>
                <a:cs typeface="Calibri"/>
                <a:sym typeface="Calibri"/>
              </a:rPr>
            </a:br>
            <a:r>
              <a:rPr lang="en-CA" sz="2000">
                <a:latin typeface="Calibri"/>
                <a:ea typeface="Calibri"/>
                <a:cs typeface="Calibri"/>
                <a:sym typeface="Calibri"/>
              </a:rPr>
              <a:t>	maintain area near flame</a:t>
            </a:r>
            <a:br>
              <a:rPr lang="en-CA" sz="2000">
                <a:latin typeface="Calibri"/>
                <a:ea typeface="Calibri"/>
                <a:cs typeface="Calibri"/>
                <a:sym typeface="Calibri"/>
              </a:rPr>
            </a:br>
            <a:r>
              <a:rPr lang="en-CA" sz="2000">
                <a:latin typeface="Calibri"/>
                <a:ea typeface="Calibri"/>
                <a:cs typeface="Calibri"/>
                <a:sym typeface="Calibri"/>
              </a:rPr>
              <a:t>	devoid of unwanted</a:t>
            </a:r>
            <a:br>
              <a:rPr lang="en-CA" sz="2000">
                <a:latin typeface="Calibri"/>
                <a:ea typeface="Calibri"/>
                <a:cs typeface="Calibri"/>
                <a:sym typeface="Calibri"/>
              </a:rPr>
            </a:br>
            <a:r>
              <a:rPr lang="en-CA" sz="2000">
                <a:latin typeface="Calibri"/>
                <a:ea typeface="Calibri"/>
                <a:cs typeface="Calibri"/>
                <a:sym typeface="Calibri"/>
              </a:rPr>
              <a:t>	contaminants</a:t>
            </a:r>
          </a:p>
          <a:p>
            <a:pPr lvl="0" rtl="0">
              <a:lnSpc>
                <a:spcPct val="100000"/>
              </a:lnSpc>
              <a:spcBef>
                <a:spcPts val="0"/>
              </a:spcBef>
              <a:spcAft>
                <a:spcPts val="0"/>
              </a:spcAft>
              <a:buNone/>
            </a:pPr>
            <a:r>
              <a:rPr lang="en-CA" sz="2800">
                <a:solidFill>
                  <a:srgbClr val="FF0000"/>
                </a:solidFill>
                <a:latin typeface="Calibri"/>
                <a:ea typeface="Calibri"/>
                <a:cs typeface="Calibri"/>
                <a:sym typeface="Calibri"/>
              </a:rPr>
              <a:t>NEVER LEAVE FLAME</a:t>
            </a:r>
            <a:br>
              <a:rPr lang="en-CA" sz="2800">
                <a:solidFill>
                  <a:srgbClr val="FF0000"/>
                </a:solidFill>
                <a:latin typeface="Calibri"/>
                <a:ea typeface="Calibri"/>
                <a:cs typeface="Calibri"/>
                <a:sym typeface="Calibri"/>
              </a:rPr>
            </a:br>
            <a:r>
              <a:rPr lang="en-CA" sz="2800">
                <a:solidFill>
                  <a:srgbClr val="FF0000"/>
                </a:solidFill>
                <a:latin typeface="Calibri"/>
                <a:ea typeface="Calibri"/>
                <a:cs typeface="Calibri"/>
                <a:sym typeface="Calibri"/>
              </a:rPr>
              <a:t>UNATTENDED</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68366" y="5906180"/>
            <a:ext cx="1729874" cy="942298"/>
          </a:xfrm>
          <a:prstGeom prst="rect">
            <a:avLst/>
          </a:prstGeom>
        </p:spPr>
      </p:pic>
    </p:spTree>
    <p:extLst>
      <p:ext uri="{BB962C8B-B14F-4D97-AF65-F5344CB8AC3E}">
        <p14:creationId xmlns:p14="http://schemas.microsoft.com/office/powerpoint/2010/main" val="1942796074"/>
      </p:ext>
    </p:extLst>
  </p:cSld>
  <p:clrMapOvr>
    <a:masterClrMapping/>
  </p:clrMapOvr>
  <p:transition spd="slow">
    <p:cu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Shape 238"/>
        <p:cNvGrpSpPr/>
        <p:nvPr/>
      </p:nvGrpSpPr>
      <p:grpSpPr>
        <a:xfrm>
          <a:off x="0" y="0"/>
          <a:ext cx="0" cy="0"/>
          <a:chOff x="0" y="0"/>
          <a:chExt cx="0" cy="0"/>
        </a:xfrm>
      </p:grpSpPr>
      <p:sp>
        <p:nvSpPr>
          <p:cNvPr id="239" name="Shape 239"/>
          <p:cNvSpPr txBox="1">
            <a:spLocks noGrp="1"/>
          </p:cNvSpPr>
          <p:nvPr>
            <p:ph type="title"/>
          </p:nvPr>
        </p:nvSpPr>
        <p:spPr>
          <a:xfrm>
            <a:off x="458924" y="-223617"/>
            <a:ext cx="10058399" cy="1450799"/>
          </a:xfrm>
          <a:prstGeom prst="rect">
            <a:avLst/>
          </a:prstGeom>
        </p:spPr>
        <p:txBody>
          <a:bodyPr lIns="91425" tIns="91425" rIns="91425" bIns="91425" anchor="b" anchorCtr="0">
            <a:noAutofit/>
          </a:bodyPr>
          <a:lstStyle/>
          <a:p>
            <a:pPr lvl="0">
              <a:spcBef>
                <a:spcPts val="0"/>
              </a:spcBef>
              <a:buNone/>
            </a:pPr>
            <a:r>
              <a:rPr lang="en-CA" sz="4800">
                <a:latin typeface="Calibri"/>
                <a:ea typeface="Calibri"/>
                <a:cs typeface="Calibri"/>
                <a:sym typeface="Calibri"/>
              </a:rPr>
              <a:t>Lab Materials</a:t>
            </a:r>
          </a:p>
        </p:txBody>
      </p:sp>
      <p:sp>
        <p:nvSpPr>
          <p:cNvPr id="240" name="Shape 240"/>
          <p:cNvSpPr txBox="1">
            <a:spLocks noGrp="1"/>
          </p:cNvSpPr>
          <p:nvPr>
            <p:ph type="body" idx="1"/>
          </p:nvPr>
        </p:nvSpPr>
        <p:spPr>
          <a:xfrm>
            <a:off x="458924" y="1690458"/>
            <a:ext cx="10058399" cy="4023299"/>
          </a:xfrm>
          <a:prstGeom prst="rect">
            <a:avLst/>
          </a:prstGeom>
        </p:spPr>
        <p:txBody>
          <a:bodyPr lIns="91425" tIns="91425" rIns="91425" bIns="91425" anchor="t" anchorCtr="0">
            <a:noAutofit/>
          </a:bodyPr>
          <a:lstStyle/>
          <a:p>
            <a:pPr lvl="0" rtl="0">
              <a:spcBef>
                <a:spcPts val="0"/>
              </a:spcBef>
              <a:buClr>
                <a:schemeClr val="dk1"/>
              </a:buClr>
              <a:buSzPct val="55000"/>
              <a:buFont typeface="Arial"/>
              <a:buNone/>
            </a:pPr>
            <a:r>
              <a:rPr lang="en-CA" sz="2000" dirty="0">
                <a:latin typeface="Calibri"/>
                <a:ea typeface="Calibri"/>
                <a:cs typeface="Calibri"/>
                <a:sym typeface="Calibri"/>
              </a:rPr>
              <a:t>Isolation of plasmid containing Green </a:t>
            </a:r>
            <a:r>
              <a:rPr lang="en-CA" sz="2000" dirty="0" err="1">
                <a:latin typeface="Calibri"/>
                <a:ea typeface="Calibri"/>
                <a:cs typeface="Calibri"/>
                <a:sym typeface="Calibri"/>
              </a:rPr>
              <a:t>Fluoresence</a:t>
            </a:r>
            <a:r>
              <a:rPr lang="en-CA" sz="2000" dirty="0">
                <a:latin typeface="Calibri"/>
                <a:ea typeface="Calibri"/>
                <a:cs typeface="Calibri"/>
                <a:sym typeface="Calibri"/>
              </a:rPr>
              <a:t> Protein</a:t>
            </a:r>
          </a:p>
          <a:p>
            <a:pPr lvl="0" rtl="0">
              <a:spcBef>
                <a:spcPts val="0"/>
              </a:spcBef>
              <a:buClr>
                <a:schemeClr val="dk1"/>
              </a:buClr>
              <a:buSzPct val="55000"/>
              <a:buFont typeface="Arial"/>
              <a:buNone/>
            </a:pPr>
            <a:r>
              <a:rPr lang="en-CA" sz="2000" dirty="0">
                <a:latin typeface="Calibri"/>
                <a:ea typeface="Calibri"/>
                <a:cs typeface="Calibri"/>
                <a:sym typeface="Calibri"/>
              </a:rPr>
              <a:t>Eppendorf vial containing E. coli transformed with plasmid for GFP </a:t>
            </a:r>
          </a:p>
          <a:p>
            <a:pPr lvl="0" rtl="0">
              <a:spcBef>
                <a:spcPts val="0"/>
              </a:spcBef>
              <a:buClr>
                <a:schemeClr val="dk1"/>
              </a:buClr>
              <a:buSzPct val="55000"/>
              <a:buFont typeface="Arial"/>
              <a:buNone/>
            </a:pPr>
            <a:r>
              <a:rPr lang="en-CA" sz="2000" dirty="0">
                <a:latin typeface="Calibri"/>
                <a:ea typeface="Calibri"/>
                <a:cs typeface="Calibri"/>
                <a:sym typeface="Calibri"/>
              </a:rPr>
              <a:t>Eppendorf vials </a:t>
            </a:r>
          </a:p>
          <a:p>
            <a:pPr lvl="0" rtl="0">
              <a:spcBef>
                <a:spcPts val="0"/>
              </a:spcBef>
              <a:buClr>
                <a:schemeClr val="dk1"/>
              </a:buClr>
              <a:buSzPct val="55000"/>
              <a:buFont typeface="Arial"/>
              <a:buNone/>
            </a:pPr>
            <a:r>
              <a:rPr lang="en-CA" sz="2000" dirty="0">
                <a:latin typeface="Calibri"/>
                <a:ea typeface="Calibri"/>
                <a:cs typeface="Calibri"/>
                <a:sym typeface="Calibri"/>
              </a:rPr>
              <a:t>Resuspension Buffer GTE 50mM glucose</a:t>
            </a:r>
          </a:p>
          <a:p>
            <a:pPr lvl="0" rtl="0">
              <a:spcBef>
                <a:spcPts val="0"/>
              </a:spcBef>
              <a:buClr>
                <a:schemeClr val="dk1"/>
              </a:buClr>
              <a:buSzPct val="55000"/>
              <a:buFont typeface="Arial"/>
              <a:buNone/>
            </a:pPr>
            <a:r>
              <a:rPr lang="en-CA" sz="2000" dirty="0">
                <a:latin typeface="Calibri"/>
                <a:ea typeface="Calibri"/>
                <a:cs typeface="Calibri"/>
                <a:sym typeface="Calibri"/>
              </a:rPr>
              <a:t>Lysis Solution </a:t>
            </a:r>
            <a:r>
              <a:rPr lang="en-CA" sz="2000" dirty="0" err="1">
                <a:latin typeface="Calibri"/>
                <a:ea typeface="Calibri"/>
                <a:cs typeface="Calibri"/>
                <a:sym typeface="Calibri"/>
              </a:rPr>
              <a:t>NaOH</a:t>
            </a:r>
            <a:r>
              <a:rPr lang="en-CA" sz="2000" dirty="0">
                <a:latin typeface="Calibri"/>
                <a:ea typeface="Calibri"/>
                <a:cs typeface="Calibri"/>
                <a:sym typeface="Calibri"/>
              </a:rPr>
              <a:t> &amp; SDS 0.2M </a:t>
            </a:r>
            <a:r>
              <a:rPr lang="en-CA" sz="2000" dirty="0" err="1">
                <a:latin typeface="Calibri"/>
                <a:ea typeface="Calibri"/>
                <a:cs typeface="Calibri"/>
                <a:sym typeface="Calibri"/>
              </a:rPr>
              <a:t>NaOH</a:t>
            </a:r>
            <a:r>
              <a:rPr lang="en-CA" sz="2000" dirty="0">
                <a:latin typeface="Calibri"/>
                <a:ea typeface="Calibri"/>
                <a:cs typeface="Calibri"/>
                <a:sym typeface="Calibri"/>
              </a:rPr>
              <a:t> </a:t>
            </a:r>
          </a:p>
          <a:p>
            <a:pPr marL="0" lvl="0" indent="-69850" rtl="0">
              <a:spcBef>
                <a:spcPts val="0"/>
              </a:spcBef>
              <a:buClr>
                <a:schemeClr val="dk1"/>
              </a:buClr>
              <a:buSzPct val="55000"/>
              <a:buFont typeface="Arial"/>
              <a:buNone/>
            </a:pPr>
            <a:r>
              <a:rPr lang="en-CA" sz="2000" dirty="0">
                <a:latin typeface="Calibri"/>
                <a:ea typeface="Calibri"/>
                <a:cs typeface="Calibri"/>
                <a:sym typeface="Calibri"/>
              </a:rPr>
              <a:t>  1%(w/v) SDS </a:t>
            </a:r>
          </a:p>
          <a:p>
            <a:pPr lvl="0" rtl="0">
              <a:spcBef>
                <a:spcPts val="0"/>
              </a:spcBef>
              <a:buClr>
                <a:schemeClr val="dk1"/>
              </a:buClr>
              <a:buSzPct val="55000"/>
              <a:buFont typeface="Arial"/>
              <a:buNone/>
            </a:pPr>
            <a:r>
              <a:rPr lang="en-CA" sz="2000" dirty="0">
                <a:latin typeface="Calibri"/>
                <a:ea typeface="Calibri"/>
                <a:cs typeface="Calibri"/>
                <a:sym typeface="Calibri"/>
              </a:rPr>
              <a:t>And more!</a:t>
            </a:r>
          </a:p>
          <a:p>
            <a:pPr lvl="0" rtl="0">
              <a:spcBef>
                <a:spcPts val="0"/>
              </a:spcBef>
              <a:buClr>
                <a:schemeClr val="dk1"/>
              </a:buClr>
              <a:buSzPct val="55000"/>
              <a:buFont typeface="Arial"/>
              <a:buNone/>
            </a:pPr>
            <a:endParaRPr sz="2000" dirty="0">
              <a:latin typeface="Calibri"/>
              <a:ea typeface="Calibri"/>
              <a:cs typeface="Calibri"/>
              <a:sym typeface="Calibri"/>
            </a:endParaRPr>
          </a:p>
          <a:p>
            <a:pPr lvl="0" rtl="0">
              <a:spcBef>
                <a:spcPts val="0"/>
              </a:spcBef>
              <a:buClr>
                <a:schemeClr val="dk1"/>
              </a:buClr>
              <a:buSzPct val="55000"/>
              <a:buFont typeface="Arial"/>
              <a:buNone/>
            </a:pPr>
            <a:endParaRPr sz="2000" dirty="0">
              <a:latin typeface="Calibri"/>
              <a:ea typeface="Calibri"/>
              <a:cs typeface="Calibri"/>
              <a:sym typeface="Calibri"/>
            </a:endParaRPr>
          </a:p>
          <a:p>
            <a:pPr lvl="0">
              <a:spcBef>
                <a:spcPts val="0"/>
              </a:spcBef>
              <a:buNone/>
            </a:pPr>
            <a:endParaRPr sz="2000" dirty="0">
              <a:latin typeface="Calibri"/>
              <a:ea typeface="Calibri"/>
              <a:cs typeface="Calibri"/>
              <a:sym typeface="Calibri"/>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68366" y="5906180"/>
            <a:ext cx="1729874" cy="942298"/>
          </a:xfrm>
          <a:prstGeom prst="rect">
            <a:avLst/>
          </a:prstGeom>
        </p:spPr>
      </p:pic>
    </p:spTree>
    <p:extLst>
      <p:ext uri="{BB962C8B-B14F-4D97-AF65-F5344CB8AC3E}">
        <p14:creationId xmlns:p14="http://schemas.microsoft.com/office/powerpoint/2010/main" val="831478020"/>
      </p:ext>
    </p:extLst>
  </p:cSld>
  <p:clrMapOvr>
    <a:masterClrMapping/>
  </p:clrMapOvr>
  <p:transition spd="slow">
    <p:cut/>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Shape 248"/>
          <p:cNvSpPr txBox="1">
            <a:spLocks noGrp="1"/>
          </p:cNvSpPr>
          <p:nvPr>
            <p:ph type="title"/>
          </p:nvPr>
        </p:nvSpPr>
        <p:spPr>
          <a:xfrm>
            <a:off x="251891" y="-306534"/>
            <a:ext cx="10058399" cy="1450799"/>
          </a:xfrm>
          <a:prstGeom prst="rect">
            <a:avLst/>
          </a:prstGeom>
        </p:spPr>
        <p:txBody>
          <a:bodyPr lIns="91425" tIns="91425" rIns="91425" bIns="91425" anchor="b" anchorCtr="0">
            <a:noAutofit/>
          </a:bodyPr>
          <a:lstStyle/>
          <a:p>
            <a:pPr lvl="0">
              <a:spcBef>
                <a:spcPts val="0"/>
              </a:spcBef>
              <a:buNone/>
            </a:pPr>
            <a:r>
              <a:rPr lang="en-CA" sz="4000">
                <a:latin typeface="Calibri"/>
                <a:ea typeface="Calibri"/>
                <a:cs typeface="Calibri"/>
                <a:sym typeface="Calibri"/>
              </a:rPr>
              <a:t>Clean Up!</a:t>
            </a:r>
          </a:p>
        </p:txBody>
      </p:sp>
      <p:sp>
        <p:nvSpPr>
          <p:cNvPr id="249" name="Shape 249"/>
          <p:cNvSpPr txBox="1">
            <a:spLocks noGrp="1"/>
          </p:cNvSpPr>
          <p:nvPr>
            <p:ph type="body" idx="1"/>
          </p:nvPr>
        </p:nvSpPr>
        <p:spPr>
          <a:xfrm>
            <a:off x="1097279" y="1845733"/>
            <a:ext cx="10058399" cy="4023299"/>
          </a:xfrm>
          <a:prstGeom prst="rect">
            <a:avLst/>
          </a:prstGeom>
        </p:spPr>
        <p:txBody>
          <a:bodyPr lIns="91425" tIns="91425" rIns="91425" bIns="91425" anchor="t" anchorCtr="0">
            <a:noAutofit/>
          </a:bodyPr>
          <a:lstStyle/>
          <a:p>
            <a:pPr lvl="0" rtl="0">
              <a:spcBef>
                <a:spcPts val="0"/>
              </a:spcBef>
              <a:buNone/>
            </a:pPr>
            <a:r>
              <a:rPr lang="en-CA" sz="2000">
                <a:latin typeface="Calibri"/>
                <a:ea typeface="Calibri"/>
                <a:cs typeface="Calibri"/>
                <a:sym typeface="Calibri"/>
              </a:rPr>
              <a:t>All waste in proper bins</a:t>
            </a:r>
          </a:p>
          <a:p>
            <a:pPr lvl="0" rtl="0">
              <a:spcBef>
                <a:spcPts val="0"/>
              </a:spcBef>
              <a:buNone/>
            </a:pPr>
            <a:r>
              <a:rPr lang="en-CA" sz="2000">
                <a:latin typeface="Calibri"/>
                <a:ea typeface="Calibri"/>
                <a:cs typeface="Calibri"/>
                <a:sym typeface="Calibri"/>
              </a:rPr>
              <a:t>	Pipette tips</a:t>
            </a:r>
            <a:br>
              <a:rPr lang="en-CA" sz="2000">
                <a:latin typeface="Calibri"/>
                <a:ea typeface="Calibri"/>
                <a:cs typeface="Calibri"/>
                <a:sym typeface="Calibri"/>
              </a:rPr>
            </a:br>
            <a:r>
              <a:rPr lang="en-CA" sz="2000">
                <a:latin typeface="Calibri"/>
                <a:ea typeface="Calibri"/>
                <a:cs typeface="Calibri"/>
                <a:sym typeface="Calibri"/>
              </a:rPr>
              <a:t>	Nitril Gloves</a:t>
            </a:r>
            <a:br>
              <a:rPr lang="en-CA" sz="2000">
                <a:latin typeface="Calibri"/>
                <a:ea typeface="Calibri"/>
                <a:cs typeface="Calibri"/>
                <a:sym typeface="Calibri"/>
              </a:rPr>
            </a:br>
            <a:r>
              <a:rPr lang="en-CA" sz="2000">
                <a:latin typeface="Calibri"/>
                <a:ea typeface="Calibri"/>
                <a:cs typeface="Calibri"/>
                <a:sym typeface="Calibri"/>
              </a:rPr>
              <a:t>	Used Test tubes</a:t>
            </a:r>
            <a:br>
              <a:rPr lang="en-CA" sz="2000">
                <a:latin typeface="Calibri"/>
                <a:ea typeface="Calibri"/>
                <a:cs typeface="Calibri"/>
                <a:sym typeface="Calibri"/>
              </a:rPr>
            </a:br>
            <a:r>
              <a:rPr lang="en-CA" sz="2000">
                <a:latin typeface="Calibri"/>
                <a:ea typeface="Calibri"/>
                <a:cs typeface="Calibri"/>
                <a:sym typeface="Calibri"/>
              </a:rPr>
              <a:t>	Liquid Waste</a:t>
            </a:r>
            <a:br>
              <a:rPr lang="en-CA" sz="2000">
                <a:latin typeface="Calibri"/>
                <a:ea typeface="Calibri"/>
                <a:cs typeface="Calibri"/>
                <a:sym typeface="Calibri"/>
              </a:rPr>
            </a:br>
            <a:r>
              <a:rPr lang="en-CA" sz="2000">
                <a:latin typeface="Calibri"/>
                <a:ea typeface="Calibri"/>
                <a:cs typeface="Calibri"/>
                <a:sym typeface="Calibri"/>
              </a:rPr>
              <a:t>	Sticks</a:t>
            </a:r>
          </a:p>
          <a:p>
            <a:pPr lvl="0" rtl="0">
              <a:spcBef>
                <a:spcPts val="0"/>
              </a:spcBef>
              <a:buNone/>
            </a:pPr>
            <a:r>
              <a:rPr lang="en-CA" sz="2000">
                <a:latin typeface="Calibri"/>
                <a:ea typeface="Calibri"/>
                <a:cs typeface="Calibri"/>
                <a:sym typeface="Calibri"/>
              </a:rPr>
              <a:t>Clear Bench and wipe down paper with acetone/ethanol</a:t>
            </a:r>
          </a:p>
          <a:p>
            <a:pPr lvl="0" rtl="0">
              <a:spcBef>
                <a:spcPts val="0"/>
              </a:spcBef>
              <a:buNone/>
            </a:pPr>
            <a:endParaRPr sz="2000">
              <a:latin typeface="Calibri"/>
              <a:ea typeface="Calibri"/>
              <a:cs typeface="Calibri"/>
              <a:sym typeface="Calibri"/>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68366" y="5906180"/>
            <a:ext cx="1729874" cy="942298"/>
          </a:xfrm>
          <a:prstGeom prst="rect">
            <a:avLst/>
          </a:prstGeom>
        </p:spPr>
      </p:pic>
    </p:spTree>
    <p:extLst>
      <p:ext uri="{BB962C8B-B14F-4D97-AF65-F5344CB8AC3E}">
        <p14:creationId xmlns:p14="http://schemas.microsoft.com/office/powerpoint/2010/main" val="1375375967"/>
      </p:ext>
    </p:extLst>
  </p:cSld>
  <p:clrMapOvr>
    <a:masterClrMapping/>
  </p:clrMapOvr>
  <p:transition spd="slow">
    <p:cut/>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Shape 255"/>
          <p:cNvSpPr txBox="1">
            <a:spLocks noGrp="1"/>
          </p:cNvSpPr>
          <p:nvPr>
            <p:ph type="title"/>
          </p:nvPr>
        </p:nvSpPr>
        <p:spPr>
          <a:xfrm>
            <a:off x="481775" y="-232144"/>
            <a:ext cx="10058399" cy="1450799"/>
          </a:xfrm>
          <a:prstGeom prst="rect">
            <a:avLst/>
          </a:prstGeom>
        </p:spPr>
        <p:txBody>
          <a:bodyPr lIns="91425" tIns="91425" rIns="91425" bIns="91425" anchor="b" anchorCtr="0">
            <a:noAutofit/>
          </a:bodyPr>
          <a:lstStyle/>
          <a:p>
            <a:pPr lvl="0">
              <a:spcBef>
                <a:spcPts val="0"/>
              </a:spcBef>
              <a:buNone/>
            </a:pPr>
            <a:r>
              <a:rPr lang="en-CA" sz="4800">
                <a:latin typeface="Calibri"/>
                <a:ea typeface="Calibri"/>
                <a:cs typeface="Calibri"/>
                <a:sym typeface="Calibri"/>
              </a:rPr>
              <a:t>In Case of Emergency</a:t>
            </a:r>
          </a:p>
        </p:txBody>
      </p:sp>
      <p:sp>
        <p:nvSpPr>
          <p:cNvPr id="256" name="Shape 256"/>
          <p:cNvSpPr txBox="1">
            <a:spLocks noGrp="1"/>
          </p:cNvSpPr>
          <p:nvPr>
            <p:ph type="body" idx="1"/>
          </p:nvPr>
        </p:nvSpPr>
        <p:spPr>
          <a:xfrm>
            <a:off x="481775" y="1845712"/>
            <a:ext cx="10058399" cy="4023299"/>
          </a:xfrm>
          <a:prstGeom prst="rect">
            <a:avLst/>
          </a:prstGeom>
        </p:spPr>
        <p:txBody>
          <a:bodyPr lIns="91425" tIns="91425" rIns="91425" bIns="91425" anchor="t" anchorCtr="0">
            <a:noAutofit/>
          </a:bodyPr>
          <a:lstStyle/>
          <a:p>
            <a:pPr lvl="0" rtl="0">
              <a:spcBef>
                <a:spcPts val="0"/>
              </a:spcBef>
              <a:buNone/>
            </a:pPr>
            <a:r>
              <a:rPr lang="en-CA" sz="2000" dirty="0">
                <a:latin typeface="Calibri"/>
                <a:ea typeface="Calibri"/>
                <a:cs typeface="Calibri"/>
                <a:sym typeface="Calibri"/>
              </a:rPr>
              <a:t>Eye Wash stations</a:t>
            </a:r>
          </a:p>
          <a:p>
            <a:pPr lvl="0" rtl="0">
              <a:spcBef>
                <a:spcPts val="0"/>
              </a:spcBef>
              <a:buNone/>
            </a:pPr>
            <a:r>
              <a:rPr lang="en-CA" sz="2000" dirty="0">
                <a:latin typeface="Calibri"/>
                <a:ea typeface="Calibri"/>
                <a:cs typeface="Calibri"/>
                <a:sym typeface="Calibri"/>
              </a:rPr>
              <a:t>Shower Stations</a:t>
            </a:r>
          </a:p>
          <a:p>
            <a:pPr lvl="0" rtl="0">
              <a:spcBef>
                <a:spcPts val="0"/>
              </a:spcBef>
              <a:buNone/>
            </a:pPr>
            <a:r>
              <a:rPr lang="en-CA" sz="2000" dirty="0">
                <a:latin typeface="Calibri"/>
                <a:ea typeface="Calibri"/>
                <a:cs typeface="Calibri"/>
                <a:sym typeface="Calibri"/>
              </a:rPr>
              <a:t>Fire </a:t>
            </a:r>
            <a:r>
              <a:rPr lang="en-CA" sz="2000" dirty="0" smtClean="0">
                <a:latin typeface="Calibri"/>
                <a:ea typeface="Calibri"/>
                <a:cs typeface="Calibri"/>
                <a:sym typeface="Calibri"/>
              </a:rPr>
              <a:t>Extinguisher</a:t>
            </a:r>
            <a:endParaRPr lang="en-CA" sz="2000" dirty="0">
              <a:latin typeface="Calibri"/>
              <a:ea typeface="Calibri"/>
              <a:cs typeface="Calibri"/>
              <a:sym typeface="Calibri"/>
            </a:endParaRPr>
          </a:p>
          <a:p>
            <a:pPr lvl="0">
              <a:spcBef>
                <a:spcPts val="0"/>
              </a:spcBef>
              <a:buNone/>
            </a:pPr>
            <a:r>
              <a:rPr lang="en-CA" sz="2000" dirty="0">
                <a:latin typeface="Calibri"/>
                <a:ea typeface="Calibri"/>
                <a:cs typeface="Calibri"/>
                <a:sym typeface="Calibri"/>
              </a:rPr>
              <a:t>If unsure please come ask us!!</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68366" y="5906180"/>
            <a:ext cx="1729874" cy="942298"/>
          </a:xfrm>
          <a:prstGeom prst="rect">
            <a:avLst/>
          </a:prstGeom>
        </p:spPr>
      </p:pic>
    </p:spTree>
    <p:extLst>
      <p:ext uri="{BB962C8B-B14F-4D97-AF65-F5344CB8AC3E}">
        <p14:creationId xmlns:p14="http://schemas.microsoft.com/office/powerpoint/2010/main" val="1212143719"/>
      </p:ext>
    </p:extLst>
  </p:cSld>
  <p:clrMapOvr>
    <a:masterClrMapping/>
  </p:clrMapOvr>
  <p:transition spd="slow">
    <p:cut/>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0"/>
            <a:ext cx="10972800" cy="2286000"/>
          </a:xfrm>
        </p:spPr>
        <p:txBody>
          <a:bodyPr anchor="ctr"/>
          <a:lstStyle/>
          <a:p>
            <a:pPr algn="ctr"/>
            <a:r>
              <a:rPr lang="en-US" dirty="0" smtClean="0"/>
              <a:t>Thank You</a:t>
            </a:r>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68366" y="5906180"/>
            <a:ext cx="1729874" cy="942298"/>
          </a:xfrm>
          <a:prstGeom prst="rect">
            <a:avLst/>
          </a:prstGeom>
        </p:spPr>
      </p:pic>
    </p:spTree>
    <p:extLst>
      <p:ext uri="{BB962C8B-B14F-4D97-AF65-F5344CB8AC3E}">
        <p14:creationId xmlns:p14="http://schemas.microsoft.com/office/powerpoint/2010/main" val="361695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0"/>
            <a:ext cx="10972800" cy="2286000"/>
          </a:xfrm>
        </p:spPr>
        <p:txBody>
          <a:bodyPr anchor="ctr"/>
          <a:lstStyle/>
          <a:p>
            <a:pPr algn="ctr"/>
            <a:r>
              <a:rPr lang="en-US" dirty="0" smtClean="0"/>
              <a:t>What is Synthetic Biology?</a:t>
            </a:r>
            <a:endParaRPr lang="en-US"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68366" y="5906180"/>
            <a:ext cx="1729874" cy="942298"/>
          </a:xfrm>
          <a:prstGeom prst="rect">
            <a:avLst/>
          </a:prstGeom>
        </p:spPr>
      </p:pic>
    </p:spTree>
    <p:extLst>
      <p:ext uri="{BB962C8B-B14F-4D97-AF65-F5344CB8AC3E}">
        <p14:creationId xmlns:p14="http://schemas.microsoft.com/office/powerpoint/2010/main" val="899492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Perspectives: Science &amp; Engineering</a:t>
            </a:r>
            <a:endParaRPr lang="en-US"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68366" y="5906180"/>
            <a:ext cx="1729874" cy="942298"/>
          </a:xfrm>
          <a:prstGeom prst="rect">
            <a:avLst/>
          </a:prstGeom>
        </p:spPr>
      </p:pic>
    </p:spTree>
    <p:extLst>
      <p:ext uri="{BB962C8B-B14F-4D97-AF65-F5344CB8AC3E}">
        <p14:creationId xmlns:p14="http://schemas.microsoft.com/office/powerpoint/2010/main" val="1125233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0"/>
            <a:ext cx="10972800" cy="2286000"/>
          </a:xfrm>
        </p:spPr>
        <p:txBody>
          <a:bodyPr anchor="ctr">
            <a:normAutofit/>
          </a:bodyPr>
          <a:lstStyle/>
          <a:p>
            <a:pPr algn="ctr"/>
            <a:r>
              <a:rPr lang="en-US" dirty="0" smtClean="0"/>
              <a:t>So what allows us to do Synthetic Biology?</a:t>
            </a:r>
            <a:endParaRPr lang="en-US"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68366" y="5906180"/>
            <a:ext cx="1729874" cy="942298"/>
          </a:xfrm>
          <a:prstGeom prst="rect">
            <a:avLst/>
          </a:prstGeom>
        </p:spPr>
      </p:pic>
    </p:spTree>
    <p:extLst>
      <p:ext uri="{BB962C8B-B14F-4D97-AF65-F5344CB8AC3E}">
        <p14:creationId xmlns:p14="http://schemas.microsoft.com/office/powerpoint/2010/main" val="10192959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Key Enabling Technologies of Synthetic Biology</a:t>
            </a:r>
            <a:endParaRPr lang="en-US" dirty="0"/>
          </a:p>
        </p:txBody>
      </p:sp>
      <p:sp>
        <p:nvSpPr>
          <p:cNvPr id="3" name="Content Placeholder 2"/>
          <p:cNvSpPr>
            <a:spLocks noGrp="1"/>
          </p:cNvSpPr>
          <p:nvPr>
            <p:ph idx="1"/>
          </p:nvPr>
        </p:nvSpPr>
        <p:spPr/>
        <p:txBody>
          <a:bodyPr>
            <a:normAutofit/>
          </a:bodyPr>
          <a:lstStyle/>
          <a:p>
            <a:r>
              <a:rPr lang="en-US" sz="2400" dirty="0" smtClean="0"/>
              <a:t>Standardized DNA Design</a:t>
            </a:r>
          </a:p>
          <a:p>
            <a:r>
              <a:rPr lang="en-US" sz="2400" dirty="0" smtClean="0"/>
              <a:t>DNA Synthesis</a:t>
            </a:r>
          </a:p>
          <a:p>
            <a:r>
              <a:rPr lang="en-US" sz="2400" dirty="0" smtClean="0"/>
              <a:t>DNA Sequencing</a:t>
            </a:r>
          </a:p>
          <a:p>
            <a:r>
              <a:rPr lang="en-US" sz="2400" dirty="0" smtClean="0"/>
              <a:t>Mathematical Modelling</a:t>
            </a:r>
            <a:endParaRPr lang="en-US" sz="2400"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68366" y="5906180"/>
            <a:ext cx="1729874" cy="942298"/>
          </a:xfrm>
          <a:prstGeom prst="rect">
            <a:avLst/>
          </a:prstGeom>
        </p:spPr>
      </p:pic>
    </p:spTree>
    <p:extLst>
      <p:ext uri="{BB962C8B-B14F-4D97-AF65-F5344CB8AC3E}">
        <p14:creationId xmlns:p14="http://schemas.microsoft.com/office/powerpoint/2010/main" val="1018190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0"/>
            <a:ext cx="10972800" cy="2286000"/>
          </a:xfrm>
        </p:spPr>
        <p:txBody>
          <a:bodyPr anchor="ctr"/>
          <a:lstStyle/>
          <a:p>
            <a:pPr algn="ctr"/>
            <a:r>
              <a:rPr lang="en-US" dirty="0" smtClean="0"/>
              <a:t>Standardized DNA Design</a:t>
            </a:r>
            <a:endParaRPr lang="en-US"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68366" y="5906180"/>
            <a:ext cx="1729874" cy="942298"/>
          </a:xfrm>
          <a:prstGeom prst="rect">
            <a:avLst/>
          </a:prstGeom>
        </p:spPr>
      </p:pic>
    </p:spTree>
    <p:extLst>
      <p:ext uri="{BB962C8B-B14F-4D97-AF65-F5344CB8AC3E}">
        <p14:creationId xmlns:p14="http://schemas.microsoft.com/office/powerpoint/2010/main" val="11086539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68366" y="5906180"/>
            <a:ext cx="1729874" cy="942298"/>
          </a:xfrm>
          <a:prstGeom prst="rect">
            <a:avLst/>
          </a:prstGeom>
        </p:spPr>
      </p:pic>
      <p:sp>
        <p:nvSpPr>
          <p:cNvPr id="2" name="Title 1"/>
          <p:cNvSpPr>
            <a:spLocks noGrp="1"/>
          </p:cNvSpPr>
          <p:nvPr>
            <p:ph type="title"/>
          </p:nvPr>
        </p:nvSpPr>
        <p:spPr/>
        <p:txBody>
          <a:bodyPr/>
          <a:lstStyle/>
          <a:p>
            <a:r>
              <a:rPr lang="en-CA" dirty="0" err="1" smtClean="0"/>
              <a:t>BioBricks</a:t>
            </a:r>
            <a:endParaRPr lang="en-CA" dirty="0"/>
          </a:p>
        </p:txBody>
      </p:sp>
    </p:spTree>
    <p:extLst>
      <p:ext uri="{BB962C8B-B14F-4D97-AF65-F5344CB8AC3E}">
        <p14:creationId xmlns:p14="http://schemas.microsoft.com/office/powerpoint/2010/main" val="2060047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0"/>
            <a:ext cx="10972800" cy="2286000"/>
          </a:xfrm>
        </p:spPr>
        <p:txBody>
          <a:bodyPr anchor="ctr"/>
          <a:lstStyle/>
          <a:p>
            <a:pPr algn="ctr"/>
            <a:r>
              <a:rPr lang="en-US" dirty="0" smtClean="0"/>
              <a:t>DNA Synthesis</a:t>
            </a:r>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68366" y="5906180"/>
            <a:ext cx="1729874" cy="942298"/>
          </a:xfrm>
          <a:prstGeom prst="rect">
            <a:avLst/>
          </a:prstGeom>
        </p:spPr>
      </p:pic>
    </p:spTree>
    <p:extLst>
      <p:ext uri="{BB962C8B-B14F-4D97-AF65-F5344CB8AC3E}">
        <p14:creationId xmlns:p14="http://schemas.microsoft.com/office/powerpoint/2010/main" val="524787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Academic Science 16x9">
  <a:themeElements>
    <a:clrScheme name="AcademicScience">
      <a:dk1>
        <a:srgbClr val="000000"/>
      </a:dk1>
      <a:lt1>
        <a:sysClr val="window" lastClr="FFFFFF"/>
      </a:lt1>
      <a:dk2>
        <a:srgbClr val="1B1B1B"/>
      </a:dk2>
      <a:lt2>
        <a:srgbClr val="E5E8E8"/>
      </a:lt2>
      <a:accent1>
        <a:srgbClr val="00B0EA"/>
      </a:accent1>
      <a:accent2>
        <a:srgbClr val="45AE22"/>
      </a:accent2>
      <a:accent3>
        <a:srgbClr val="FFFF00"/>
      </a:accent3>
      <a:accent4>
        <a:srgbClr val="F2760D"/>
      </a:accent4>
      <a:accent5>
        <a:srgbClr val="BB2B35"/>
      </a:accent5>
      <a:accent6>
        <a:srgbClr val="6C3CA2"/>
      </a:accent6>
      <a:hlink>
        <a:srgbClr val="00B0EA"/>
      </a:hlink>
      <a:folHlink>
        <a:srgbClr val="969696"/>
      </a:folHlink>
    </a:clrScheme>
    <a:fontScheme name="Arial">
      <a:majorFont>
        <a:latin typeface="Aria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Aria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Office Theme">
  <a:themeElements>
    <a:clrScheme name="AcademicScience">
      <a:dk1>
        <a:srgbClr val="000000"/>
      </a:dk1>
      <a:lt1>
        <a:sysClr val="window" lastClr="FFFFFF"/>
      </a:lt1>
      <a:dk2>
        <a:srgbClr val="1B1B1B"/>
      </a:dk2>
      <a:lt2>
        <a:srgbClr val="E5E8E8"/>
      </a:lt2>
      <a:accent1>
        <a:srgbClr val="00B0EA"/>
      </a:accent1>
      <a:accent2>
        <a:srgbClr val="45AE22"/>
      </a:accent2>
      <a:accent3>
        <a:srgbClr val="FFFF00"/>
      </a:accent3>
      <a:accent4>
        <a:srgbClr val="F2760D"/>
      </a:accent4>
      <a:accent5>
        <a:srgbClr val="BB2B35"/>
      </a:accent5>
      <a:accent6>
        <a:srgbClr val="6C3CA2"/>
      </a:accent6>
      <a:hlink>
        <a:srgbClr val="00B0EA"/>
      </a:hlink>
      <a:folHlink>
        <a:srgbClr val="969696"/>
      </a:folHlink>
    </a:clrScheme>
    <a:fontScheme name="Arial">
      <a:majorFont>
        <a:latin typeface="Aria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Aria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3.xml><?xml version="1.0" encoding="utf-8"?>
<a:theme xmlns:a="http://schemas.openxmlformats.org/drawingml/2006/main" name="Office Theme">
  <a:themeElements>
    <a:clrScheme name="AcademicScience">
      <a:dk1>
        <a:srgbClr val="000000"/>
      </a:dk1>
      <a:lt1>
        <a:sysClr val="window" lastClr="FFFFFF"/>
      </a:lt1>
      <a:dk2>
        <a:srgbClr val="1B1B1B"/>
      </a:dk2>
      <a:lt2>
        <a:srgbClr val="E5E8E8"/>
      </a:lt2>
      <a:accent1>
        <a:srgbClr val="00B0EA"/>
      </a:accent1>
      <a:accent2>
        <a:srgbClr val="45AE22"/>
      </a:accent2>
      <a:accent3>
        <a:srgbClr val="FFFF00"/>
      </a:accent3>
      <a:accent4>
        <a:srgbClr val="F2760D"/>
      </a:accent4>
      <a:accent5>
        <a:srgbClr val="BB2B35"/>
      </a:accent5>
      <a:accent6>
        <a:srgbClr val="6C3CA2"/>
      </a:accent6>
      <a:hlink>
        <a:srgbClr val="00B0EA"/>
      </a:hlink>
      <a:folHlink>
        <a:srgbClr val="969696"/>
      </a:folHlink>
    </a:clrScheme>
    <a:fontScheme name="Arial">
      <a:majorFont>
        <a:latin typeface="Aria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Aria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3455</TotalTime>
  <Words>4302</Words>
  <Application>Microsoft Office PowerPoint</Application>
  <PresentationFormat>Widescreen</PresentationFormat>
  <Paragraphs>308</Paragraphs>
  <Slides>29</Slides>
  <Notes>29</Notes>
  <HiddenSlides>1</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29</vt:i4>
      </vt:variant>
    </vt:vector>
  </HeadingPairs>
  <TitlesOfParts>
    <vt:vector size="32" baseType="lpstr">
      <vt:lpstr>Arial</vt:lpstr>
      <vt:lpstr>Calibri</vt:lpstr>
      <vt:lpstr>Academic Science 16x9</vt:lpstr>
      <vt:lpstr>iGEM 2016 Shad Valley – Day 1: A Primer on Synthetic Biology</vt:lpstr>
      <vt:lpstr>Presentation Outline</vt:lpstr>
      <vt:lpstr>What is Synthetic Biology?</vt:lpstr>
      <vt:lpstr>Perspectives: Science &amp; Engineering</vt:lpstr>
      <vt:lpstr>So what allows us to do Synthetic Biology?</vt:lpstr>
      <vt:lpstr>Key Enabling Technologies of Synthetic Biology</vt:lpstr>
      <vt:lpstr>Standardized DNA Design</vt:lpstr>
      <vt:lpstr>BioBricks</vt:lpstr>
      <vt:lpstr>DNA Synthesis</vt:lpstr>
      <vt:lpstr>DNA Sequencing</vt:lpstr>
      <vt:lpstr>A T C G</vt:lpstr>
      <vt:lpstr>Mathematical Modelling</vt:lpstr>
      <vt:lpstr>Genetics Theory Overview</vt:lpstr>
      <vt:lpstr>The Central Dogma of DNA</vt:lpstr>
      <vt:lpstr>Plasmids &amp; Restriction Enzymes</vt:lpstr>
      <vt:lpstr>BioBricks: The Plasmid Standard</vt:lpstr>
      <vt:lpstr>Cell Transformation &amp; Competent Cells</vt:lpstr>
      <vt:lpstr>Plating Cells  &amp; The Observation of Colonies</vt:lpstr>
      <vt:lpstr>Your Experiment @ Shad Valley Waterloo</vt:lpstr>
      <vt:lpstr>The Link Between Genetic Manipulation &amp; Synthetic Biology</vt:lpstr>
      <vt:lpstr>Lab Safety</vt:lpstr>
      <vt:lpstr>Why is lab safety Important?</vt:lpstr>
      <vt:lpstr>Safety Equipment</vt:lpstr>
      <vt:lpstr>Workspace</vt:lpstr>
      <vt:lpstr>Aseptic Technique</vt:lpstr>
      <vt:lpstr>Lab Materials</vt:lpstr>
      <vt:lpstr>Clean Up!</vt:lpstr>
      <vt:lpstr>In Case of Emergency</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Layout</dc:title>
  <dc:creator>Computer</dc:creator>
  <cp:lastModifiedBy>Computer</cp:lastModifiedBy>
  <cp:revision>66</cp:revision>
  <dcterms:created xsi:type="dcterms:W3CDTF">2014-04-17T22:31:56Z</dcterms:created>
  <dcterms:modified xsi:type="dcterms:W3CDTF">2016-10-19T22:05:19Z</dcterms:modified>
</cp:coreProperties>
</file>